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9"/>
  </p:notesMasterIdLst>
  <p:sldIdLst>
    <p:sldId id="256" r:id="rId2"/>
    <p:sldId id="258" r:id="rId3"/>
    <p:sldId id="345" r:id="rId4"/>
    <p:sldId id="259" r:id="rId5"/>
    <p:sldId id="340" r:id="rId6"/>
    <p:sldId id="348" r:id="rId7"/>
    <p:sldId id="342" r:id="rId8"/>
    <p:sldId id="285" r:id="rId9"/>
    <p:sldId id="321" r:id="rId10"/>
    <p:sldId id="364" r:id="rId11"/>
    <p:sldId id="320" r:id="rId12"/>
    <p:sldId id="323" r:id="rId13"/>
    <p:sldId id="351" r:id="rId14"/>
    <p:sldId id="325" r:id="rId15"/>
    <p:sldId id="331" r:id="rId16"/>
    <p:sldId id="332" r:id="rId17"/>
    <p:sldId id="333" r:id="rId18"/>
    <p:sldId id="353" r:id="rId19"/>
    <p:sldId id="288" r:id="rId20"/>
    <p:sldId id="289" r:id="rId21"/>
    <p:sldId id="355" r:id="rId22"/>
    <p:sldId id="356" r:id="rId23"/>
    <p:sldId id="358" r:id="rId24"/>
    <p:sldId id="359" r:id="rId25"/>
    <p:sldId id="360" r:id="rId26"/>
    <p:sldId id="361" r:id="rId27"/>
    <p:sldId id="363" r:id="rId28"/>
    <p:sldId id="291" r:id="rId29"/>
    <p:sldId id="293" r:id="rId30"/>
    <p:sldId id="295" r:id="rId31"/>
    <p:sldId id="297" r:id="rId32"/>
    <p:sldId id="299" r:id="rId33"/>
    <p:sldId id="301" r:id="rId34"/>
    <p:sldId id="303" r:id="rId35"/>
    <p:sldId id="312" r:id="rId36"/>
    <p:sldId id="313" r:id="rId37"/>
    <p:sldId id="314" r:id="rId38"/>
  </p:sldIdLst>
  <p:sldSz cx="12192000" cy="6858000"/>
  <p:notesSz cx="6808788" cy="99409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9A98B528-2B3F-40A2-A24B-32930F69CC47}" type="datetimeFigureOut">
              <a:rPr lang="ru-RU" smtClean="0"/>
              <a:t>10.08.2023</a:t>
            </a:fld>
            <a:endParaRPr lang="ru-RU"/>
          </a:p>
        </p:txBody>
      </p:sp>
      <p:sp>
        <p:nvSpPr>
          <p:cNvPr id="4" name="Образ слайда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965C5A4C-E7BA-442D-8E0B-9119D64E92BB}" type="slidenum">
              <a:rPr lang="ru-RU" smtClean="0"/>
              <a:t>‹#›</a:t>
            </a:fld>
            <a:endParaRPr lang="ru-RU"/>
          </a:p>
        </p:txBody>
      </p:sp>
    </p:spTree>
    <p:extLst>
      <p:ext uri="{BB962C8B-B14F-4D97-AF65-F5344CB8AC3E}">
        <p14:creationId xmlns:p14="http://schemas.microsoft.com/office/powerpoint/2010/main" val="2531761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amilyclinic-spb.ru/info/vaktsinoassotsiirovannyj-poliomieli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5C5A4C-E7BA-442D-8E0B-9119D64E92BB}" type="slidenum">
              <a:rPr lang="ru-RU" smtClean="0"/>
              <a:t>5</a:t>
            </a:fld>
            <a:endParaRPr lang="ru-RU"/>
          </a:p>
        </p:txBody>
      </p:sp>
    </p:spTree>
    <p:extLst>
      <p:ext uri="{BB962C8B-B14F-4D97-AF65-F5344CB8AC3E}">
        <p14:creationId xmlns:p14="http://schemas.microsoft.com/office/powerpoint/2010/main" val="2610879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ДПВ –дикий </a:t>
            </a:r>
            <a:r>
              <a:rPr lang="ru-RU" dirty="0" err="1" smtClean="0"/>
              <a:t>полиовирус</a:t>
            </a:r>
            <a:endParaRPr lang="ru-RU" dirty="0"/>
          </a:p>
        </p:txBody>
      </p:sp>
      <p:sp>
        <p:nvSpPr>
          <p:cNvPr id="4" name="Номер слайда 3"/>
          <p:cNvSpPr>
            <a:spLocks noGrp="1"/>
          </p:cNvSpPr>
          <p:nvPr>
            <p:ph type="sldNum" sz="quarter" idx="10"/>
          </p:nvPr>
        </p:nvSpPr>
        <p:spPr/>
        <p:txBody>
          <a:bodyPr/>
          <a:lstStyle/>
          <a:p>
            <a:fld id="{965C5A4C-E7BA-442D-8E0B-9119D64E92BB}" type="slidenum">
              <a:rPr lang="ru-RU" smtClean="0"/>
              <a:t>8</a:t>
            </a:fld>
            <a:endParaRPr lang="ru-RU"/>
          </a:p>
        </p:txBody>
      </p:sp>
    </p:spTree>
    <p:extLst>
      <p:ext uri="{BB962C8B-B14F-4D97-AF65-F5344CB8AC3E}">
        <p14:creationId xmlns:p14="http://schemas.microsoft.com/office/powerpoint/2010/main" val="2134192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2021 г. в Российской Федерации зарегистрирован 1 случай ВАПП вследствие нарушения схемы иммунизации, определенной нормативно-методическими </a:t>
            </a:r>
            <a:r>
              <a:rPr lang="ru-RU" sz="1200" kern="1200" dirty="0" err="1" smtClean="0">
                <a:solidFill>
                  <a:schemeClr val="tx1"/>
                </a:solidFill>
                <a:effectLst/>
                <a:latin typeface="+mn-lt"/>
                <a:ea typeface="+mn-ea"/>
                <a:cs typeface="+mn-cs"/>
              </a:rPr>
              <a:t>документамиВ</a:t>
            </a:r>
            <a:r>
              <a:rPr lang="ru-RU" sz="1200" kern="1200" dirty="0" smtClean="0">
                <a:solidFill>
                  <a:schemeClr val="tx1"/>
                </a:solidFill>
                <a:effectLst/>
                <a:latin typeface="+mn-lt"/>
                <a:ea typeface="+mn-ea"/>
                <a:cs typeface="+mn-cs"/>
              </a:rPr>
              <a:t> 2022 г. зарегистрировано 2 случая ВАПП у не привитых детей (у контактных с недавно привитыми оральной </a:t>
            </a:r>
            <a:r>
              <a:rPr lang="ru-RU" sz="1200" kern="1200" dirty="0" err="1" smtClean="0">
                <a:solidFill>
                  <a:schemeClr val="tx1"/>
                </a:solidFill>
                <a:effectLst/>
                <a:latin typeface="+mn-lt"/>
                <a:ea typeface="+mn-ea"/>
                <a:cs typeface="+mn-cs"/>
              </a:rPr>
              <a:t>полиовирусной</a:t>
            </a:r>
            <a:r>
              <a:rPr lang="ru-RU" sz="1200" kern="1200" dirty="0" smtClean="0">
                <a:solidFill>
                  <a:schemeClr val="tx1"/>
                </a:solidFill>
                <a:effectLst/>
                <a:latin typeface="+mn-lt"/>
                <a:ea typeface="+mn-ea"/>
                <a:cs typeface="+mn-cs"/>
              </a:rPr>
              <a:t> вакциной) в Оренбургской и Ульяновской областях </a:t>
            </a:r>
            <a:r>
              <a:rPr lang="ru-RU" sz="1200" kern="1200" dirty="0" err="1" smtClean="0">
                <a:solidFill>
                  <a:schemeClr val="tx1"/>
                </a:solidFill>
                <a:effectLst/>
                <a:latin typeface="+mn-lt"/>
                <a:ea typeface="+mn-ea"/>
                <a:cs typeface="+mn-cs"/>
              </a:rPr>
              <a:t>Госдоклад</a:t>
            </a:r>
            <a:endParaRPr lang="ru-RU" dirty="0"/>
          </a:p>
        </p:txBody>
      </p:sp>
      <p:sp>
        <p:nvSpPr>
          <p:cNvPr id="4" name="Номер слайда 3"/>
          <p:cNvSpPr>
            <a:spLocks noGrp="1"/>
          </p:cNvSpPr>
          <p:nvPr>
            <p:ph type="sldNum" sz="quarter" idx="10"/>
          </p:nvPr>
        </p:nvSpPr>
        <p:spPr/>
        <p:txBody>
          <a:bodyPr/>
          <a:lstStyle/>
          <a:p>
            <a:fld id="{965C5A4C-E7BA-442D-8E0B-9119D64E92BB}" type="slidenum">
              <a:rPr lang="ru-RU" smtClean="0"/>
              <a:t>13</a:t>
            </a:fld>
            <a:endParaRPr lang="ru-RU"/>
          </a:p>
        </p:txBody>
      </p:sp>
    </p:spTree>
    <p:extLst>
      <p:ext uri="{BB962C8B-B14F-4D97-AF65-F5344CB8AC3E}">
        <p14:creationId xmlns:p14="http://schemas.microsoft.com/office/powerpoint/2010/main" val="249876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Иванова о. Е.1, 2, </a:t>
            </a:r>
            <a:r>
              <a:rPr lang="ru-RU" dirty="0" err="1" smtClean="0"/>
              <a:t>Еремеева</a:t>
            </a:r>
            <a:r>
              <a:rPr lang="ru-RU" dirty="0" smtClean="0"/>
              <a:t> Т. П.1 , Морозова Н. С.3, </a:t>
            </a:r>
            <a:r>
              <a:rPr lang="ru-RU" dirty="0" err="1" smtClean="0"/>
              <a:t>Шакарян</a:t>
            </a:r>
            <a:r>
              <a:rPr lang="ru-RU" dirty="0" smtClean="0"/>
              <a:t> А. К.1, </a:t>
            </a:r>
            <a:r>
              <a:rPr lang="ru-RU" dirty="0" err="1" smtClean="0"/>
              <a:t>Гмыль</a:t>
            </a:r>
            <a:r>
              <a:rPr lang="ru-RU" dirty="0" smtClean="0"/>
              <a:t> А. П.1, Яковенко М. Л.1, 4,  Короткова Е. А.1,4, Чернявская о. П.5, </a:t>
            </a:r>
            <a:r>
              <a:rPr lang="ru-RU" dirty="0" err="1" smtClean="0"/>
              <a:t>Байкова</a:t>
            </a:r>
            <a:r>
              <a:rPr lang="ru-RU" dirty="0" smtClean="0"/>
              <a:t> о. Ю.1, </a:t>
            </a:r>
            <a:r>
              <a:rPr lang="ru-RU" dirty="0" err="1" smtClean="0"/>
              <a:t>Силенова</a:t>
            </a:r>
            <a:r>
              <a:rPr lang="ru-RU" dirty="0" smtClean="0"/>
              <a:t> о. в.1, Красота А. Ю.1, 4,  </a:t>
            </a:r>
            <a:r>
              <a:rPr lang="ru-RU" dirty="0" err="1" smtClean="0"/>
              <a:t>Краснопрошина</a:t>
            </a:r>
            <a:r>
              <a:rPr lang="ru-RU" dirty="0" smtClean="0"/>
              <a:t> Л. И.6, Мустафина А. Н.1, Козловская Л. И.1 </a:t>
            </a:r>
            <a:endParaRPr lang="ru-RU" dirty="0"/>
          </a:p>
        </p:txBody>
      </p:sp>
      <p:sp>
        <p:nvSpPr>
          <p:cNvPr id="4" name="Номер слайда 3"/>
          <p:cNvSpPr>
            <a:spLocks noGrp="1"/>
          </p:cNvSpPr>
          <p:nvPr>
            <p:ph type="sldNum" sz="quarter" idx="10"/>
          </p:nvPr>
        </p:nvSpPr>
        <p:spPr/>
        <p:txBody>
          <a:bodyPr/>
          <a:lstStyle/>
          <a:p>
            <a:fld id="{965C5A4C-E7BA-442D-8E0B-9119D64E92BB}" type="slidenum">
              <a:rPr lang="ru-RU" smtClean="0"/>
              <a:t>14</a:t>
            </a:fld>
            <a:endParaRPr lang="ru-RU"/>
          </a:p>
        </p:txBody>
      </p:sp>
    </p:spTree>
    <p:extLst>
      <p:ext uri="{BB962C8B-B14F-4D97-AF65-F5344CB8AC3E}">
        <p14:creationId xmlns:p14="http://schemas.microsoft.com/office/powerpoint/2010/main" val="180903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ОВП –острый вялый паралич</a:t>
            </a:r>
            <a:endParaRPr lang="ru-RU" dirty="0"/>
          </a:p>
        </p:txBody>
      </p:sp>
      <p:sp>
        <p:nvSpPr>
          <p:cNvPr id="4" name="Номер слайда 3"/>
          <p:cNvSpPr>
            <a:spLocks noGrp="1"/>
          </p:cNvSpPr>
          <p:nvPr>
            <p:ph type="sldNum" sz="quarter" idx="10"/>
          </p:nvPr>
        </p:nvSpPr>
        <p:spPr/>
        <p:txBody>
          <a:bodyPr/>
          <a:lstStyle/>
          <a:p>
            <a:fld id="{965C5A4C-E7BA-442D-8E0B-9119D64E92BB}" type="slidenum">
              <a:rPr lang="ru-RU" smtClean="0"/>
              <a:t>15</a:t>
            </a:fld>
            <a:endParaRPr lang="ru-RU"/>
          </a:p>
        </p:txBody>
      </p:sp>
    </p:spTree>
    <p:extLst>
      <p:ext uri="{BB962C8B-B14F-4D97-AF65-F5344CB8AC3E}">
        <p14:creationId xmlns:p14="http://schemas.microsoft.com/office/powerpoint/2010/main" val="290268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Тяжелое развитие ВАП, приведшее пациента к инвалидности</a:t>
            </a:r>
            <a:br>
              <a:rPr lang="ru-RU" dirty="0" smtClean="0"/>
            </a:br>
            <a:r>
              <a:rPr lang="ru-RU" dirty="0" smtClean="0"/>
              <a:t> </a:t>
            </a:r>
            <a:r>
              <a:rPr lang="ru-RU" u="sng" dirty="0" smtClean="0">
                <a:hlinkClick r:id="rId3"/>
              </a:rPr>
              <a:t>https://familyclinic-spb.ru/info/vaktsinoassotsiirovannyj-poliomielit</a:t>
            </a:r>
            <a:endParaRPr lang="ru-RU" dirty="0" smtClean="0"/>
          </a:p>
          <a:p>
            <a:endParaRPr lang="ru-RU" dirty="0"/>
          </a:p>
        </p:txBody>
      </p:sp>
      <p:sp>
        <p:nvSpPr>
          <p:cNvPr id="4" name="Номер слайда 3"/>
          <p:cNvSpPr>
            <a:spLocks noGrp="1"/>
          </p:cNvSpPr>
          <p:nvPr>
            <p:ph type="sldNum" sz="quarter" idx="10"/>
          </p:nvPr>
        </p:nvSpPr>
        <p:spPr/>
        <p:txBody>
          <a:bodyPr/>
          <a:lstStyle/>
          <a:p>
            <a:fld id="{965C5A4C-E7BA-442D-8E0B-9119D64E92BB}" type="slidenum">
              <a:rPr lang="ru-RU" smtClean="0"/>
              <a:t>24</a:t>
            </a:fld>
            <a:endParaRPr lang="ru-RU"/>
          </a:p>
        </p:txBody>
      </p:sp>
    </p:spTree>
    <p:extLst>
      <p:ext uri="{BB962C8B-B14F-4D97-AF65-F5344CB8AC3E}">
        <p14:creationId xmlns:p14="http://schemas.microsoft.com/office/powerpoint/2010/main" val="353241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D73552A-7735-43BF-9BC8-33C51A1483FC}" type="datetime1">
              <a:rPr lang="ru-RU" smtClean="0"/>
              <a:t>10.08.2023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t>‹#›</a:t>
            </a:fld>
            <a:endParaRPr lang="ru-RU"/>
          </a:p>
        </p:txBody>
      </p:sp>
    </p:spTree>
    <p:extLst>
      <p:ext uri="{BB962C8B-B14F-4D97-AF65-F5344CB8AC3E}">
        <p14:creationId xmlns:p14="http://schemas.microsoft.com/office/powerpoint/2010/main" val="17090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B6E624F-01BC-44C5-A4CC-53FDC02024FA}" type="datetime1">
              <a:rPr lang="ru-RU" smtClean="0"/>
              <a:t>10.08.2023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t>‹#›</a:t>
            </a:fld>
            <a:endParaRPr lang="ru-RU"/>
          </a:p>
        </p:txBody>
      </p:sp>
    </p:spTree>
    <p:extLst>
      <p:ext uri="{BB962C8B-B14F-4D97-AF65-F5344CB8AC3E}">
        <p14:creationId xmlns:p14="http://schemas.microsoft.com/office/powerpoint/2010/main" val="16487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62EA605-1EF4-45DD-8ADC-316F802E8483}" type="datetime1">
              <a:rPr lang="ru-RU" smtClean="0"/>
              <a:t>10.08.2023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1392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B6093ED-C335-4134-87D6-93267EE92386}" type="datetime1">
              <a:rPr lang="ru-RU" smtClean="0"/>
              <a:t>10.08.2023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t>‹#›</a:t>
            </a:fld>
            <a:endParaRPr lang="ru-RU"/>
          </a:p>
        </p:txBody>
      </p:sp>
    </p:spTree>
    <p:extLst>
      <p:ext uri="{BB962C8B-B14F-4D97-AF65-F5344CB8AC3E}">
        <p14:creationId xmlns:p14="http://schemas.microsoft.com/office/powerpoint/2010/main" val="3470013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BA56133-7548-4E50-8E19-000E9558C38C}" type="datetime1">
              <a:rPr lang="ru-RU" smtClean="0"/>
              <a:t>10.08.2023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67334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F2DCF1-599C-438C-AF05-5FB0001045BE}" type="datetime1">
              <a:rPr lang="ru-RU" smtClean="0"/>
              <a:t>10.08.2023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t>‹#›</a:t>
            </a:fld>
            <a:endParaRPr lang="ru-RU"/>
          </a:p>
        </p:txBody>
      </p:sp>
    </p:spTree>
    <p:extLst>
      <p:ext uri="{BB962C8B-B14F-4D97-AF65-F5344CB8AC3E}">
        <p14:creationId xmlns:p14="http://schemas.microsoft.com/office/powerpoint/2010/main" val="28983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7793D8-B5B7-4B91-96AF-DC8CEFA06851}" type="datetime1">
              <a:rPr lang="ru-RU" smtClean="0"/>
              <a:t>10.08.2023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t>‹#›</a:t>
            </a:fld>
            <a:endParaRPr lang="ru-RU"/>
          </a:p>
        </p:txBody>
      </p:sp>
    </p:spTree>
    <p:extLst>
      <p:ext uri="{BB962C8B-B14F-4D97-AF65-F5344CB8AC3E}">
        <p14:creationId xmlns:p14="http://schemas.microsoft.com/office/powerpoint/2010/main" val="3750779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CDE7D80-57FF-48FB-A12D-AD4E37AA5A7A}" type="datetime1">
              <a:rPr lang="ru-RU" smtClean="0"/>
              <a:t>10.08.2023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t>‹#›</a:t>
            </a:fld>
            <a:endParaRPr lang="ru-RU"/>
          </a:p>
        </p:txBody>
      </p:sp>
    </p:spTree>
    <p:extLst>
      <p:ext uri="{BB962C8B-B14F-4D97-AF65-F5344CB8AC3E}">
        <p14:creationId xmlns:p14="http://schemas.microsoft.com/office/powerpoint/2010/main" val="646293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935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B7AFF06-900A-43B6-A7CD-06D3A22E1506}" type="datetime1">
              <a:rPr lang="ru-RU" smtClean="0"/>
              <a:t>10.08.2023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t>‹#›</a:t>
            </a:fld>
            <a:endParaRPr lang="ru-RU"/>
          </a:p>
        </p:txBody>
      </p:sp>
    </p:spTree>
    <p:extLst>
      <p:ext uri="{BB962C8B-B14F-4D97-AF65-F5344CB8AC3E}">
        <p14:creationId xmlns:p14="http://schemas.microsoft.com/office/powerpoint/2010/main" val="3668272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DB5313E-A9AA-4246-84AE-CD50859B8A5D}" type="datetime1">
              <a:rPr lang="ru-RU" smtClean="0"/>
              <a:t>10.08.2023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98FD755-7699-4EF3-ACE2-49886E4A63F5}" type="slidenum">
              <a:rPr lang="ru-RU" smtClean="0"/>
              <a:t>‹#›</a:t>
            </a:fld>
            <a:endParaRPr lang="ru-RU"/>
          </a:p>
        </p:txBody>
      </p:sp>
    </p:spTree>
    <p:extLst>
      <p:ext uri="{BB962C8B-B14F-4D97-AF65-F5344CB8AC3E}">
        <p14:creationId xmlns:p14="http://schemas.microsoft.com/office/powerpoint/2010/main" val="47349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9DB4C784-2F4F-474C-A165-40346CC43385}" type="datetime1">
              <a:rPr lang="ru-RU" smtClean="0"/>
              <a:t>10.08.2023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FD755-7699-4EF3-ACE2-49886E4A63F5}" type="slidenum">
              <a:rPr lang="ru-RU" smtClean="0"/>
              <a:t>‹#›</a:t>
            </a:fld>
            <a:endParaRPr lang="ru-RU"/>
          </a:p>
        </p:txBody>
      </p:sp>
    </p:spTree>
    <p:extLst>
      <p:ext uri="{BB962C8B-B14F-4D97-AF65-F5344CB8AC3E}">
        <p14:creationId xmlns:p14="http://schemas.microsoft.com/office/powerpoint/2010/main" val="1168658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A5751B3-2EE7-4F01-B51D-7A8500FAAA15}" type="datetime1">
              <a:rPr lang="ru-RU" smtClean="0"/>
              <a:t>10.08.2023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98FD755-7699-4EF3-ACE2-49886E4A63F5}" type="slidenum">
              <a:rPr lang="ru-RU" smtClean="0"/>
              <a:t>‹#›</a:t>
            </a:fld>
            <a:endParaRPr lang="ru-RU"/>
          </a:p>
        </p:txBody>
      </p:sp>
    </p:spTree>
    <p:extLst>
      <p:ext uri="{BB962C8B-B14F-4D97-AF65-F5344CB8AC3E}">
        <p14:creationId xmlns:p14="http://schemas.microsoft.com/office/powerpoint/2010/main" val="371668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11F812A-A471-40C8-BC43-846CD450F863}" type="datetime1">
              <a:rPr lang="ru-RU" smtClean="0"/>
              <a:t>10.08.2023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98FD755-7699-4EF3-ACE2-49886E4A63F5}" type="slidenum">
              <a:rPr lang="ru-RU" smtClean="0"/>
              <a:t>‹#›</a:t>
            </a:fld>
            <a:endParaRPr lang="ru-RU"/>
          </a:p>
        </p:txBody>
      </p:sp>
    </p:spTree>
    <p:extLst>
      <p:ext uri="{BB962C8B-B14F-4D97-AF65-F5344CB8AC3E}">
        <p14:creationId xmlns:p14="http://schemas.microsoft.com/office/powerpoint/2010/main" val="345905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BDD40-2100-4D38-8985-03C2913733DD}" type="datetime1">
              <a:rPr lang="ru-RU" smtClean="0"/>
              <a:t>10.08.2023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98FD755-7699-4EF3-ACE2-49886E4A63F5}" type="slidenum">
              <a:rPr lang="ru-RU" smtClean="0"/>
              <a:t>‹#›</a:t>
            </a:fld>
            <a:endParaRPr lang="ru-RU"/>
          </a:p>
        </p:txBody>
      </p:sp>
    </p:spTree>
    <p:extLst>
      <p:ext uri="{BB962C8B-B14F-4D97-AF65-F5344CB8AC3E}">
        <p14:creationId xmlns:p14="http://schemas.microsoft.com/office/powerpoint/2010/main" val="80267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1DED2D49-0C2C-4B02-9D88-DA16CD6ACC65}" type="datetime1">
              <a:rPr lang="ru-RU" smtClean="0"/>
              <a:t>10.08.2023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FD755-7699-4EF3-ACE2-49886E4A63F5}" type="slidenum">
              <a:rPr lang="ru-RU" smtClean="0"/>
              <a:t>‹#›</a:t>
            </a:fld>
            <a:endParaRPr lang="ru-RU"/>
          </a:p>
        </p:txBody>
      </p:sp>
    </p:spTree>
    <p:extLst>
      <p:ext uri="{BB962C8B-B14F-4D97-AF65-F5344CB8AC3E}">
        <p14:creationId xmlns:p14="http://schemas.microsoft.com/office/powerpoint/2010/main" val="404884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4F948B8-D52D-46C9-9369-933660767421}" type="datetime1">
              <a:rPr lang="ru-RU" smtClean="0"/>
              <a:t>10.08.2023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98FD755-7699-4EF3-ACE2-49886E4A63F5}" type="slidenum">
              <a:rPr lang="ru-RU" smtClean="0"/>
              <a:t>‹#›</a:t>
            </a:fld>
            <a:endParaRPr lang="ru-RU"/>
          </a:p>
        </p:txBody>
      </p:sp>
    </p:spTree>
    <p:extLst>
      <p:ext uri="{BB962C8B-B14F-4D97-AF65-F5344CB8AC3E}">
        <p14:creationId xmlns:p14="http://schemas.microsoft.com/office/powerpoint/2010/main" val="1663323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2D9B37E-F612-45D7-880A-528AEC3A5FD9}" type="datetime1">
              <a:rPr lang="ru-RU" smtClean="0"/>
              <a:t>10.08.2023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98FD755-7699-4EF3-ACE2-49886E4A63F5}" type="slidenum">
              <a:rPr lang="ru-RU" smtClean="0"/>
              <a:t>‹#›</a:t>
            </a:fld>
            <a:endParaRPr lang="ru-RU"/>
          </a:p>
        </p:txBody>
      </p:sp>
    </p:spTree>
    <p:extLst>
      <p:ext uri="{BB962C8B-B14F-4D97-AF65-F5344CB8AC3E}">
        <p14:creationId xmlns:p14="http://schemas.microsoft.com/office/powerpoint/2010/main" val="22846373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vactsina.com/vse-vaktsinyi/zhivaya-ot-poliomielita.html" TargetMode="External"/><Relationship Id="rId2" Type="http://schemas.openxmlformats.org/officeDocument/2006/relationships/hyperlink" Target="https://vactsina.com/privivki-i-ukolyi/ot-poliomielita.html" TargetMode="External"/><Relationship Id="rId1" Type="http://schemas.openxmlformats.org/officeDocument/2006/relationships/slideLayout" Target="../slideLayouts/slideLayout2.xml"/><Relationship Id="rId4" Type="http://schemas.openxmlformats.org/officeDocument/2006/relationships/hyperlink" Target="https://vactsina.com/vse-vaktsinyi/predohranitelnye.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hyperlink" Target="https://vactsina.com/vse-vaktsinyi/kapli-protiv-poliomielita.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vactsina.com/vse-vaktsinyi/drugie-ot-raka.html" TargetMode="External"/><Relationship Id="rId2" Type="http://schemas.openxmlformats.org/officeDocument/2006/relationships/hyperlink" Target="https://vactsina.com/privivki-i-ukolyi/detyam/pri-vich.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vactsina.com/privivki-i-ukolyi/mozhno-li-delat-pri-nasmorke.html" TargetMode="External"/><Relationship Id="rId2" Type="http://schemas.openxmlformats.org/officeDocument/2006/relationships/hyperlink" Target="https://vactsina.com/privivki-i-ukolyi/mozhno-li-delat-pri-kashle.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vactsina.com/privivki-i-ukolyi/zarazitsya-ot-privitogo-poliomielitom.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04949" y="522514"/>
            <a:ext cx="10946674" cy="3670663"/>
          </a:xfrm>
        </p:spPr>
        <p:txBody>
          <a:bodyPr>
            <a:normAutofit/>
          </a:bodyPr>
          <a:lstStyle/>
          <a:p>
            <a:r>
              <a:rPr lang="ru-RU" sz="4800" b="1" dirty="0" err="1" smtClean="0">
                <a:solidFill>
                  <a:schemeClr val="tx1"/>
                </a:solidFill>
                <a:latin typeface="Times New Roman" panose="02020603050405020304" pitchFamily="18" charset="0"/>
                <a:cs typeface="Times New Roman" panose="02020603050405020304" pitchFamily="18" charset="0"/>
              </a:rPr>
              <a:t>Вакциноассоциированный</a:t>
            </a:r>
            <a:r>
              <a:rPr lang="ru-RU" sz="4800" b="1" dirty="0" smtClean="0">
                <a:solidFill>
                  <a:schemeClr val="tx1"/>
                </a:solidFill>
                <a:latin typeface="Times New Roman" panose="02020603050405020304" pitchFamily="18" charset="0"/>
                <a:cs typeface="Times New Roman" panose="02020603050405020304" pitchFamily="18" charset="0"/>
              </a:rPr>
              <a:t> </a:t>
            </a:r>
            <a:r>
              <a:rPr lang="ru-RU" sz="4800" b="1" dirty="0">
                <a:solidFill>
                  <a:schemeClr val="tx1"/>
                </a:solidFill>
                <a:latin typeface="Times New Roman" panose="02020603050405020304" pitchFamily="18" charset="0"/>
                <a:cs typeface="Times New Roman" panose="02020603050405020304" pitchFamily="18" charset="0"/>
              </a:rPr>
              <a:t>полиомиелит </a:t>
            </a:r>
            <a:endParaRPr lang="ru-RU" sz="4800" dirty="0">
              <a:solidFill>
                <a:schemeClr val="tx1"/>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4715690"/>
            <a:ext cx="9144000" cy="1815739"/>
          </a:xfrm>
        </p:spPr>
        <p:txBody>
          <a:bodyPr/>
          <a:lstStyle/>
          <a:p>
            <a:r>
              <a:rPr lang="ru-RU" dirty="0" smtClean="0">
                <a:latin typeface="Times New Roman" panose="02020603050405020304" pitchFamily="18" charset="0"/>
                <a:cs typeface="Times New Roman" panose="02020603050405020304" pitchFamily="18" charset="0"/>
              </a:rPr>
              <a:t>Информация подготовлена врачом-эпидемиологом БУ «</a:t>
            </a:r>
            <a:r>
              <a:rPr lang="ru-RU" dirty="0" err="1" smtClean="0">
                <a:latin typeface="Times New Roman" panose="02020603050405020304" pitchFamily="18" charset="0"/>
                <a:cs typeface="Times New Roman" panose="02020603050405020304" pitchFamily="18" charset="0"/>
              </a:rPr>
              <a:t>Няганская</a:t>
            </a:r>
            <a:r>
              <a:rPr lang="ru-RU" dirty="0" smtClean="0">
                <a:latin typeface="Times New Roman" panose="02020603050405020304" pitchFamily="18" charset="0"/>
                <a:cs typeface="Times New Roman" panose="02020603050405020304" pitchFamily="18" charset="0"/>
              </a:rPr>
              <a:t> городская поликлиника», главным внештатным специалистом эпидемиологом </a:t>
            </a:r>
            <a:r>
              <a:rPr lang="ru-RU" dirty="0" err="1" smtClean="0">
                <a:latin typeface="Times New Roman" panose="02020603050405020304" pitchFamily="18" charset="0"/>
                <a:cs typeface="Times New Roman" panose="02020603050405020304" pitchFamily="18" charset="0"/>
              </a:rPr>
              <a:t>Депздрава</a:t>
            </a:r>
            <a:r>
              <a:rPr lang="ru-RU" dirty="0" smtClean="0">
                <a:latin typeface="Times New Roman" panose="02020603050405020304" pitchFamily="18" charset="0"/>
                <a:cs typeface="Times New Roman" panose="02020603050405020304" pitchFamily="18" charset="0"/>
              </a:rPr>
              <a:t> Югры</a:t>
            </a:r>
            <a:endParaRPr lang="ru-RU" dirty="0">
              <a:latin typeface="Times New Roman" panose="02020603050405020304" pitchFamily="18" charset="0"/>
              <a:cs typeface="Times New Roman" panose="02020603050405020304" pitchFamily="18" charset="0"/>
            </a:endParaRPr>
          </a:p>
        </p:txBody>
      </p:sp>
      <p:pic>
        <p:nvPicPr>
          <p:cNvPr id="4" name="Рисунок 3" descr="Девочке капают капли в рот"/>
          <p:cNvPicPr/>
          <p:nvPr/>
        </p:nvPicPr>
        <p:blipFill>
          <a:blip r:embed="rId2">
            <a:extLst>
              <a:ext uri="{28A0092B-C50C-407E-A947-70E740481C1C}">
                <a14:useLocalDpi xmlns:a14="http://schemas.microsoft.com/office/drawing/2010/main" val="0"/>
              </a:ext>
            </a:extLst>
          </a:blip>
          <a:srcRect/>
          <a:stretch>
            <a:fillRect/>
          </a:stretch>
        </p:blipFill>
        <p:spPr bwMode="auto">
          <a:xfrm>
            <a:off x="3931921" y="378823"/>
            <a:ext cx="3709850" cy="2155371"/>
          </a:xfrm>
          <a:prstGeom prst="rect">
            <a:avLst/>
          </a:prstGeom>
          <a:noFill/>
          <a:ln>
            <a:noFill/>
          </a:ln>
        </p:spPr>
      </p:pic>
      <p:sp>
        <p:nvSpPr>
          <p:cNvPr id="6" name="Номер слайда 5"/>
          <p:cNvSpPr>
            <a:spLocks noGrp="1"/>
          </p:cNvSpPr>
          <p:nvPr>
            <p:ph type="sldNum" sz="quarter" idx="12"/>
          </p:nvPr>
        </p:nvSpPr>
        <p:spPr/>
        <p:txBody>
          <a:bodyPr/>
          <a:lstStyle/>
          <a:p>
            <a:fld id="{A98FD755-7699-4EF3-ACE2-49886E4A63F5}" type="slidenum">
              <a:rPr lang="ru-RU" smtClean="0"/>
              <a:t>1</a:t>
            </a:fld>
            <a:endParaRPr lang="ru-RU"/>
          </a:p>
        </p:txBody>
      </p:sp>
    </p:spTree>
    <p:extLst>
      <p:ext uri="{BB962C8B-B14F-4D97-AF65-F5344CB8AC3E}">
        <p14:creationId xmlns:p14="http://schemas.microsoft.com/office/powerpoint/2010/main" val="6607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1"/>
            <a:ext cx="8596668" cy="656492"/>
          </a:xfrm>
        </p:spPr>
        <p:txBody>
          <a:bodyPr>
            <a:normAutofit fontScale="90000"/>
          </a:bodyPr>
          <a:lstStyle/>
          <a:p>
            <a:pPr algn="ctr"/>
            <a:r>
              <a:rPr lang="ru-RU" sz="2400" dirty="0">
                <a:solidFill>
                  <a:schemeClr val="tx1"/>
                </a:solidFill>
                <a:latin typeface="Times New Roman" panose="02020603050405020304" pitchFamily="18" charset="0"/>
                <a:cs typeface="Times New Roman" panose="02020603050405020304" pitchFamily="18" charset="0"/>
              </a:rPr>
              <a:t>Совещание Стратегической консультативной группы экспертов по иммунизации, октябрь 2022 - выводы и рекомендации </a:t>
            </a:r>
            <a:endParaRPr lang="ru-RU" sz="2400" dirty="0"/>
          </a:p>
        </p:txBody>
      </p:sp>
      <p:sp>
        <p:nvSpPr>
          <p:cNvPr id="3" name="Объект 2"/>
          <p:cNvSpPr>
            <a:spLocks noGrp="1"/>
          </p:cNvSpPr>
          <p:nvPr>
            <p:ph idx="1"/>
          </p:nvPr>
        </p:nvSpPr>
        <p:spPr>
          <a:xfrm>
            <a:off x="677334" y="1354015"/>
            <a:ext cx="8596668" cy="5213839"/>
          </a:xfrm>
        </p:spPr>
        <p:txBody>
          <a:bodyPr>
            <a:noAutofit/>
          </a:bodyPr>
          <a:lstStyle/>
          <a:p>
            <a:pPr algn="just"/>
            <a:r>
              <a:rPr lang="ru-RU" dirty="0">
                <a:latin typeface="Times New Roman" panose="02020603050405020304" pitchFamily="18" charset="0"/>
                <a:cs typeface="Times New Roman" panose="02020603050405020304" pitchFamily="18" charset="0"/>
              </a:rPr>
              <a:t>СКГЭ пришла к выводу, что страны, которые используют для вакцинации исключительно ИПВ и имеют высокий уровень санитарных условий и гигиены могут проводить быстрое первоначальное реагирование на вспышку только с использованием ИПВ. Этот вариант рекомендуется, если передача </a:t>
            </a:r>
            <a:r>
              <a:rPr lang="ru-RU" dirty="0" err="1">
                <a:latin typeface="Times New Roman" panose="02020603050405020304" pitchFamily="18" charset="0"/>
                <a:cs typeface="Times New Roman" panose="02020603050405020304" pitchFamily="18" charset="0"/>
              </a:rPr>
              <a:t>полиовируса</a:t>
            </a:r>
            <a:r>
              <a:rPr lang="ru-RU" dirty="0">
                <a:latin typeface="Times New Roman" panose="02020603050405020304" pitchFamily="18" charset="0"/>
                <a:cs typeface="Times New Roman" panose="02020603050405020304" pitchFamily="18" charset="0"/>
              </a:rPr>
              <a:t> ограничена четко определенной группой населения или географической территорией. СКГЭ подчеркнула, что следует контролировать передачу </a:t>
            </a:r>
            <a:r>
              <a:rPr lang="ru-RU" dirty="0" err="1">
                <a:latin typeface="Times New Roman" panose="02020603050405020304" pitchFamily="18" charset="0"/>
                <a:cs typeface="Times New Roman" panose="02020603050405020304" pitchFamily="18" charset="0"/>
              </a:rPr>
              <a:t>полиовируса</a:t>
            </a:r>
            <a:r>
              <a:rPr lang="ru-RU" dirty="0">
                <a:latin typeface="Times New Roman" panose="02020603050405020304" pitchFamily="18" charset="0"/>
                <a:cs typeface="Times New Roman" panose="02020603050405020304" pitchFamily="18" charset="0"/>
              </a:rPr>
              <a:t>, в том числе посредством усиленного </a:t>
            </a:r>
            <a:r>
              <a:rPr lang="ru-RU" dirty="0" err="1">
                <a:latin typeface="Times New Roman" panose="02020603050405020304" pitchFamily="18" charset="0"/>
                <a:cs typeface="Times New Roman" panose="02020603050405020304" pitchFamily="18" charset="0"/>
              </a:rPr>
              <a:t>эпиднадзора</a:t>
            </a:r>
            <a:r>
              <a:rPr lang="ru-RU" dirty="0">
                <a:latin typeface="Times New Roman" panose="02020603050405020304" pitchFamily="18" charset="0"/>
                <a:cs typeface="Times New Roman" panose="02020603050405020304" pitchFamily="18" charset="0"/>
              </a:rPr>
              <a:t> за окружающей средой, и, если передача сохраняется, следует рассмотреть возможность использования ОПВ. </a:t>
            </a:r>
            <a:r>
              <a:rPr lang="ru-RU" b="1" dirty="0">
                <a:latin typeface="Times New Roman" panose="02020603050405020304" pitchFamily="18" charset="0"/>
                <a:cs typeface="Times New Roman" panose="02020603050405020304" pitchFamily="18" charset="0"/>
              </a:rPr>
              <a:t>СКГЭ изложила основные соображения в отношении выбора вакцины и перехода от первоначального ответа с использованием только ИПВ к ответу с использованием ОПВ. Наиболее важными факторами являются распространение и масштаб вспышки. При передаче, ограниченной </a:t>
            </a:r>
            <a:r>
              <a:rPr lang="ru-RU" b="1" dirty="0" err="1">
                <a:latin typeface="Times New Roman" panose="02020603050405020304" pitchFamily="18" charset="0"/>
                <a:cs typeface="Times New Roman" panose="02020603050405020304" pitchFamily="18" charset="0"/>
              </a:rPr>
              <a:t>субпопуляцией</a:t>
            </a:r>
            <a:r>
              <a:rPr lang="ru-RU" b="1" dirty="0">
                <a:latin typeface="Times New Roman" panose="02020603050405020304" pitchFamily="18" charset="0"/>
                <a:cs typeface="Times New Roman" panose="02020603050405020304" pitchFamily="18" charset="0"/>
              </a:rPr>
              <a:t> или географической территорией, в качестве ответных мер можно проводить вакцинацию с использованием только ИПВ. При широкой передаче среди населения требуется вакцинация с применением ОПВ</a:t>
            </a:r>
            <a:r>
              <a:rPr lang="ru-RU" dirty="0">
                <a:latin typeface="Times New Roman" panose="02020603050405020304" pitchFamily="18" charset="0"/>
                <a:cs typeface="Times New Roman" panose="02020603050405020304" pitchFamily="18" charset="0"/>
              </a:rPr>
              <a:t>. СКГЭ также изложила дополнительные соображения, которые должны быть приняты во внимание при оценке риска. Обзор показал, что многие страны, использующие только ИПВ, не имеют обновленных планов по реагированию на вспышку полиомиелита</a:t>
            </a:r>
          </a:p>
          <a:p>
            <a:pPr algn="just"/>
            <a:endParaRPr lang="ru-RU" dirty="0"/>
          </a:p>
        </p:txBody>
      </p:sp>
      <p:sp>
        <p:nvSpPr>
          <p:cNvPr id="5" name="Номер слайда 4"/>
          <p:cNvSpPr>
            <a:spLocks noGrp="1"/>
          </p:cNvSpPr>
          <p:nvPr>
            <p:ph type="sldNum" sz="quarter" idx="12"/>
          </p:nvPr>
        </p:nvSpPr>
        <p:spPr/>
        <p:txBody>
          <a:bodyPr/>
          <a:lstStyle/>
          <a:p>
            <a:fld id="{A98FD755-7699-4EF3-ACE2-49886E4A63F5}" type="slidenum">
              <a:rPr lang="ru-RU" smtClean="0"/>
              <a:t>10</a:t>
            </a:fld>
            <a:endParaRPr lang="ru-RU"/>
          </a:p>
        </p:txBody>
      </p:sp>
    </p:spTree>
    <p:extLst>
      <p:ext uri="{BB962C8B-B14F-4D97-AF65-F5344CB8AC3E}">
        <p14:creationId xmlns:p14="http://schemas.microsoft.com/office/powerpoint/2010/main" val="4201637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64223"/>
          </a:xfrm>
        </p:spPr>
        <p:txBody>
          <a:bodyPr>
            <a:noAutofit/>
          </a:bodyPr>
          <a:lstStyle/>
          <a:p>
            <a:pPr algn="ctr"/>
            <a:r>
              <a:rPr lang="ru-RU" sz="2800" dirty="0">
                <a:solidFill>
                  <a:schemeClr val="tx1"/>
                </a:solidFill>
                <a:latin typeface="Times New Roman" panose="02020603050405020304" pitchFamily="18" charset="0"/>
                <a:cs typeface="Times New Roman" panose="02020603050405020304" pitchFamily="18" charset="0"/>
              </a:rPr>
              <a:t>Совещание Стратегической консультативной группы экспертов по иммунизации, октябрь 2022 - выводы и рекомендации </a:t>
            </a:r>
          </a:p>
        </p:txBody>
      </p:sp>
      <p:sp>
        <p:nvSpPr>
          <p:cNvPr id="3" name="Объект 2"/>
          <p:cNvSpPr>
            <a:spLocks noGrp="1"/>
          </p:cNvSpPr>
          <p:nvPr>
            <p:ph idx="1"/>
          </p:nvPr>
        </p:nvSpPr>
        <p:spPr>
          <a:xfrm>
            <a:off x="677334" y="1907931"/>
            <a:ext cx="9337104" cy="4492869"/>
          </a:xfrm>
        </p:spPr>
        <p:txBody>
          <a:bodyPr>
            <a:normAutofit/>
          </a:bodyPr>
          <a:lstStyle/>
          <a:p>
            <a:pPr algn="just"/>
            <a:r>
              <a:rPr lang="ru-RU" sz="2000" dirty="0">
                <a:latin typeface="Times New Roman" panose="02020603050405020304" pitchFamily="18" charset="0"/>
                <a:cs typeface="Times New Roman" panose="02020603050405020304" pitchFamily="18" charset="0"/>
              </a:rPr>
              <a:t>СКГЭ получила обновленную информацию о ходе разработки препаратов ИПВ, получаемых неконтагиозным путем (таких как вакцины с использованием вирусоподобных частиц (ВПЧ)) и о разработке методов (т.е. противовирусных препаратов и MAТ) решения проблемы длительного выделения </a:t>
            </a:r>
            <a:r>
              <a:rPr lang="ru-RU" sz="2000" dirty="0" err="1">
                <a:latin typeface="Times New Roman" panose="02020603050405020304" pitchFamily="18" charset="0"/>
                <a:cs typeface="Times New Roman" panose="02020603050405020304" pitchFamily="18" charset="0"/>
              </a:rPr>
              <a:t>полиовируса</a:t>
            </a:r>
            <a:r>
              <a:rPr lang="ru-RU" sz="2000" dirty="0">
                <a:latin typeface="Times New Roman" panose="02020603050405020304" pitchFamily="18" charset="0"/>
                <a:cs typeface="Times New Roman" panose="02020603050405020304" pitchFamily="18" charset="0"/>
              </a:rPr>
              <a:t> среди лиц с иммунодефицитом. </a:t>
            </a:r>
          </a:p>
          <a:p>
            <a:pPr algn="just"/>
            <a:r>
              <a:rPr lang="ru-RU" sz="2000" dirty="0">
                <a:latin typeface="Times New Roman" panose="02020603050405020304" pitchFamily="18" charset="0"/>
                <a:cs typeface="Times New Roman" panose="02020603050405020304" pitchFamily="18" charset="0"/>
              </a:rPr>
              <a:t>СКГЭ с удовлетворением отметила отчет подкомитета Глобального консультативного комитета по безопасности вакцин (ГККБВ), подтверждающий </a:t>
            </a:r>
            <a:r>
              <a:rPr lang="ru-RU" sz="2000" b="1" dirty="0">
                <a:latin typeface="Times New Roman" panose="02020603050405020304" pitchFamily="18" charset="0"/>
                <a:cs typeface="Times New Roman" panose="02020603050405020304" pitchFamily="18" charset="0"/>
              </a:rPr>
              <a:t>хороший профиль безопасности и генетическую стабильность новой ОПВ2</a:t>
            </a:r>
            <a:r>
              <a:rPr lang="ru-RU" sz="2000" dirty="0">
                <a:latin typeface="Times New Roman" panose="02020603050405020304" pitchFamily="18" charset="0"/>
                <a:cs typeface="Times New Roman" panose="02020603050405020304" pitchFamily="18" charset="0"/>
              </a:rPr>
              <a:t>. СКГЭ обратила внимание на  прогресс в разработке новых вакцин ОПВ 1 и 3, которые как ожидается, будут внесены в перечень средств для использования при чрезвычайных ситуациях (EUL) в конце 2025 г. и призвала, по возможности,  ускорить эту работу</a:t>
            </a:r>
          </a:p>
        </p:txBody>
      </p:sp>
      <p:sp>
        <p:nvSpPr>
          <p:cNvPr id="5" name="Номер слайда 4"/>
          <p:cNvSpPr>
            <a:spLocks noGrp="1"/>
          </p:cNvSpPr>
          <p:nvPr>
            <p:ph type="sldNum" sz="quarter" idx="12"/>
          </p:nvPr>
        </p:nvSpPr>
        <p:spPr/>
        <p:txBody>
          <a:bodyPr/>
          <a:lstStyle/>
          <a:p>
            <a:fld id="{A98FD755-7699-4EF3-ACE2-49886E4A63F5}" type="slidenum">
              <a:rPr lang="ru-RU" smtClean="0"/>
              <a:t>11</a:t>
            </a:fld>
            <a:endParaRPr lang="ru-RU"/>
          </a:p>
        </p:txBody>
      </p:sp>
    </p:spTree>
    <p:extLst>
      <p:ext uri="{BB962C8B-B14F-4D97-AF65-F5344CB8AC3E}">
        <p14:creationId xmlns:p14="http://schemas.microsoft.com/office/powerpoint/2010/main" val="4063703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67508"/>
          </a:xfrm>
        </p:spPr>
        <p:txBody>
          <a:bodyPr>
            <a:normAutofit fontScale="90000"/>
          </a:bodyPr>
          <a:lstStyle/>
          <a:p>
            <a:pPr algn="ctr"/>
            <a:r>
              <a:rPr lang="ru-RU" sz="3200" dirty="0" smtClean="0">
                <a:solidFill>
                  <a:schemeClr val="tx1"/>
                </a:solidFill>
                <a:latin typeface="Times New Roman" panose="02020603050405020304" pitchFamily="18" charset="0"/>
                <a:cs typeface="Times New Roman" panose="02020603050405020304" pitchFamily="18" charset="0"/>
              </a:rPr>
              <a:t>Данные ВОЗ по охвату иммунизацией </a:t>
            </a:r>
            <a:br>
              <a:rPr lang="ru-RU" sz="3200" dirty="0" smtClean="0">
                <a:solidFill>
                  <a:schemeClr val="tx1"/>
                </a:solidFill>
                <a:latin typeface="Times New Roman" panose="02020603050405020304" pitchFamily="18" charset="0"/>
                <a:cs typeface="Times New Roman" panose="02020603050405020304" pitchFamily="18" charset="0"/>
              </a:rPr>
            </a:br>
            <a:r>
              <a:rPr lang="ru-RU" sz="3200" dirty="0" smtClean="0">
                <a:solidFill>
                  <a:schemeClr val="tx1"/>
                </a:solidFill>
                <a:latin typeface="Times New Roman" panose="02020603050405020304" pitchFamily="18" charset="0"/>
                <a:cs typeface="Times New Roman" panose="02020603050405020304" pitchFamily="18" charset="0"/>
              </a:rPr>
              <a:t>18 июля 2023 года</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573823"/>
            <a:ext cx="9266766" cy="4703885"/>
          </a:xfrm>
        </p:spPr>
        <p:txBody>
          <a:bodyPr>
            <a:normAutofit/>
          </a:bodyPr>
          <a:lstStyle/>
          <a:p>
            <a:pPr algn="just"/>
            <a:r>
              <a:rPr lang="ru-RU" sz="2000" dirty="0">
                <a:latin typeface="Times New Roman" panose="02020603050405020304" pitchFamily="18" charset="0"/>
                <a:cs typeface="Times New Roman" panose="02020603050405020304" pitchFamily="18" charset="0"/>
              </a:rPr>
              <a:t>Полиомиелит – крайне заразное вирусное заболевание, которое может приводить к развитию необратимого паралича. </a:t>
            </a:r>
            <a:r>
              <a:rPr lang="ru-RU" sz="2000" b="1" dirty="0">
                <a:latin typeface="Times New Roman" panose="02020603050405020304" pitchFamily="18" charset="0"/>
                <a:cs typeface="Times New Roman" panose="02020603050405020304" pitchFamily="18" charset="0"/>
              </a:rPr>
              <a:t>В 2022 г. во всем мире тремя дозами </a:t>
            </a:r>
            <a:r>
              <a:rPr lang="ru-RU" sz="2000" b="1" dirty="0" err="1">
                <a:latin typeface="Times New Roman" panose="02020603050405020304" pitchFamily="18" charset="0"/>
                <a:cs typeface="Times New Roman" panose="02020603050405020304" pitchFamily="18" charset="0"/>
              </a:rPr>
              <a:t>полиовакцины</a:t>
            </a:r>
            <a:r>
              <a:rPr lang="ru-RU" sz="2000" b="1" dirty="0">
                <a:latin typeface="Times New Roman" panose="02020603050405020304" pitchFamily="18" charset="0"/>
                <a:cs typeface="Times New Roman" panose="02020603050405020304" pitchFamily="18" charset="0"/>
              </a:rPr>
              <a:t> было охвачено 84% детей грудного возраста.</a:t>
            </a:r>
            <a:r>
              <a:rPr lang="ru-RU" sz="2000" dirty="0">
                <a:latin typeface="Times New Roman" panose="02020603050405020304" pitchFamily="18" charset="0"/>
                <a:cs typeface="Times New Roman" panose="02020603050405020304" pitchFamily="18" charset="0"/>
              </a:rPr>
              <a:t> По состоянию на 2022 г. охват младенцев первой дозой инактивированной </a:t>
            </a:r>
            <a:r>
              <a:rPr lang="ru-RU" sz="2000" dirty="0" err="1">
                <a:latin typeface="Times New Roman" panose="02020603050405020304" pitchFamily="18" charset="0"/>
                <a:cs typeface="Times New Roman" panose="02020603050405020304" pitchFamily="18" charset="0"/>
              </a:rPr>
              <a:t>полиовакцины</a:t>
            </a:r>
            <a:r>
              <a:rPr lang="ru-RU" sz="2000" dirty="0">
                <a:latin typeface="Times New Roman" panose="02020603050405020304" pitchFamily="18" charset="0"/>
                <a:cs typeface="Times New Roman" panose="02020603050405020304" pitchFamily="18" charset="0"/>
              </a:rPr>
              <a:t> (ИПВ) в странах, где еще используется оральная </a:t>
            </a:r>
            <a:r>
              <a:rPr lang="ru-RU" sz="2000" dirty="0" err="1">
                <a:latin typeface="Times New Roman" panose="02020603050405020304" pitchFamily="18" charset="0"/>
                <a:cs typeface="Times New Roman" panose="02020603050405020304" pitchFamily="18" charset="0"/>
              </a:rPr>
              <a:t>полиовакцина</a:t>
            </a:r>
            <a:r>
              <a:rPr lang="ru-RU" sz="2000" dirty="0">
                <a:latin typeface="Times New Roman" panose="02020603050405020304" pitchFamily="18" charset="0"/>
                <a:cs typeface="Times New Roman" panose="02020603050405020304" pitchFamily="18" charset="0"/>
              </a:rPr>
              <a:t> (ОПВ), также составляет порядка 84%. </a:t>
            </a:r>
            <a:endParaRPr lang="ru-RU" sz="2000" dirty="0" smtClean="0">
              <a:latin typeface="Times New Roman" panose="02020603050405020304" pitchFamily="18" charset="0"/>
              <a:cs typeface="Times New Roman" panose="02020603050405020304" pitchFamily="18" charset="0"/>
            </a:endParaRPr>
          </a:p>
          <a:p>
            <a:pPr algn="just"/>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рамках достижения цели по глобальной ликвидации полиомиелита его распространение было остановлено во всех странах, кроме </a:t>
            </a:r>
            <a:r>
              <a:rPr lang="ru-RU" sz="2000" b="1" dirty="0">
                <a:latin typeface="Times New Roman" panose="02020603050405020304" pitchFamily="18" charset="0"/>
                <a:cs typeface="Times New Roman" panose="02020603050405020304" pitchFamily="18" charset="0"/>
              </a:rPr>
              <a:t>Афганистана и Пакистана. До тех пор, пока в этих двух странах не будет прервана передача </a:t>
            </a:r>
            <a:r>
              <a:rPr lang="ru-RU" sz="2000" b="1" dirty="0" err="1">
                <a:latin typeface="Times New Roman" panose="02020603050405020304" pitchFamily="18" charset="0"/>
                <a:cs typeface="Times New Roman" panose="02020603050405020304" pitchFamily="18" charset="0"/>
              </a:rPr>
              <a:t>полиовируса</a:t>
            </a:r>
            <a:r>
              <a:rPr lang="ru-RU" sz="2000" b="1" dirty="0">
                <a:latin typeface="Times New Roman" panose="02020603050405020304" pitchFamily="18" charset="0"/>
                <a:cs typeface="Times New Roman" panose="02020603050405020304" pitchFamily="18" charset="0"/>
              </a:rPr>
              <a:t>, риск завоза полиомиелита в другие страны будет сохраняться, причем особенно высоким он будет в менее благополучных странах со слабо развитыми системами здравоохранения и иммунизации и странах, имеющих пассажирское сообщение или торговые связи со странами, эндемичными по полиомиелиту.</a:t>
            </a:r>
          </a:p>
          <a:p>
            <a:pPr algn="just"/>
            <a:endParaRPr lang="ru-RU" sz="20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A98FD755-7699-4EF3-ACE2-49886E4A63F5}" type="slidenum">
              <a:rPr lang="ru-RU" smtClean="0"/>
              <a:t>12</a:t>
            </a:fld>
            <a:endParaRPr lang="ru-RU"/>
          </a:p>
        </p:txBody>
      </p:sp>
    </p:spTree>
    <p:extLst>
      <p:ext uri="{BB962C8B-B14F-4D97-AF65-F5344CB8AC3E}">
        <p14:creationId xmlns:p14="http://schemas.microsoft.com/office/powerpoint/2010/main" val="44421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3"/>
          <a:stretch>
            <a:fillRect/>
          </a:stretch>
        </p:blipFill>
        <p:spPr>
          <a:xfrm>
            <a:off x="1524000" y="9525"/>
            <a:ext cx="9144000" cy="6858000"/>
          </a:xfrm>
          <a:prstGeom prst="rect">
            <a:avLst/>
          </a:prstGeom>
        </p:spPr>
      </p:pic>
    </p:spTree>
    <p:extLst>
      <p:ext uri="{BB962C8B-B14F-4D97-AF65-F5344CB8AC3E}">
        <p14:creationId xmlns:p14="http://schemas.microsoft.com/office/powerpoint/2010/main" val="94967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23546"/>
          </a:xfrm>
        </p:spPr>
        <p:txBody>
          <a:bodyPr>
            <a:normAutofit/>
          </a:bodyPr>
          <a:lstStyle/>
          <a:p>
            <a:pPr algn="ctr"/>
            <a:r>
              <a:rPr lang="ru-RU" sz="2000" dirty="0" err="1" smtClean="0">
                <a:solidFill>
                  <a:schemeClr val="tx1"/>
                </a:solidFill>
                <a:latin typeface="Times New Roman" panose="02020603050405020304" pitchFamily="18" charset="0"/>
                <a:cs typeface="Times New Roman" panose="02020603050405020304" pitchFamily="18" charset="0"/>
              </a:rPr>
              <a:t>Вакцинассоциированный</a:t>
            </a:r>
            <a:r>
              <a:rPr lang="ru-RU" sz="2000" dirty="0" smtClean="0">
                <a:solidFill>
                  <a:schemeClr val="tx1"/>
                </a:solidFill>
                <a:latin typeface="Times New Roman" panose="02020603050405020304" pitchFamily="18" charset="0"/>
                <a:cs typeface="Times New Roman" panose="02020603050405020304" pitchFamily="18" charset="0"/>
              </a:rPr>
              <a:t> паралитический полиомиелит в Российской Федерации в период изменения схемы  вакцинации </a:t>
            </a:r>
            <a:r>
              <a:rPr lang="ru-RU" sz="2000" dirty="0">
                <a:solidFill>
                  <a:schemeClr val="tx1"/>
                </a:solidFill>
                <a:latin typeface="Times New Roman" panose="02020603050405020304" pitchFamily="18" charset="0"/>
                <a:cs typeface="Times New Roman" panose="02020603050405020304" pitchFamily="18" charset="0"/>
              </a:rPr>
              <a:t>(2006–2013 </a:t>
            </a:r>
            <a:r>
              <a:rPr lang="ru-RU" sz="2000" dirty="0" err="1" smtClean="0">
                <a:solidFill>
                  <a:schemeClr val="tx1"/>
                </a:solidFill>
                <a:latin typeface="Times New Roman" panose="02020603050405020304" pitchFamily="18" charset="0"/>
                <a:cs typeface="Times New Roman" panose="02020603050405020304" pitchFamily="18" charset="0"/>
              </a:rPr>
              <a:t>г.г</a:t>
            </a:r>
            <a:r>
              <a:rPr lang="ru-RU" sz="2000" dirty="0" smtClean="0">
                <a:solidFill>
                  <a:schemeClr val="tx1"/>
                </a:solidFill>
                <a:latin typeface="Times New Roman" panose="02020603050405020304" pitchFamily="18" charset="0"/>
                <a:cs typeface="Times New Roman" panose="02020603050405020304" pitchFamily="18" charset="0"/>
              </a:rPr>
              <a:t>.) </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71501" y="1433146"/>
            <a:ext cx="9337430" cy="5231423"/>
          </a:xfrm>
        </p:spPr>
        <p:txBody>
          <a:bodyPr>
            <a:noAutofit/>
          </a:bodyPr>
          <a:lstStyle/>
          <a:p>
            <a:pPr algn="just"/>
            <a:r>
              <a:rPr lang="ru-RU" dirty="0">
                <a:latin typeface="Times New Roman" panose="02020603050405020304" pitchFamily="18" charset="0"/>
                <a:cs typeface="Times New Roman" panose="02020603050405020304" pitchFamily="18" charset="0"/>
              </a:rPr>
              <a:t>В 1996 г. началась реализация Национальной программы ликвидации полиомиелита в Российской Федерации </a:t>
            </a:r>
            <a:r>
              <a:rPr lang="ru-RU"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В 2002 г. ВОЗ присвоила РФ, входящей в состав Европейского региона, статус страны, «свободной от полиомиелита»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Этот успех был достигнут прежде всего в результате высокого (более 99%) охвата детского населения вакцинацией против полиомиелита в ходе рутинной иммунизации и дополнительных мероприятий. Однако в течение всего периода выполнения Программы в РФ регистрировали случаи полиомиелита. </a:t>
            </a:r>
            <a:r>
              <a:rPr lang="ru-RU" b="1" dirty="0">
                <a:latin typeface="Times New Roman" panose="02020603050405020304" pitchFamily="18" charset="0"/>
                <a:cs typeface="Times New Roman" panose="02020603050405020304" pitchFamily="18" charset="0"/>
              </a:rPr>
              <a:t>В 2010 г. были выявлены случаи заболевания, связанные с диким </a:t>
            </a:r>
            <a:r>
              <a:rPr lang="ru-RU" b="1" dirty="0" err="1">
                <a:latin typeface="Times New Roman" panose="02020603050405020304" pitchFamily="18" charset="0"/>
                <a:cs typeface="Times New Roman" panose="02020603050405020304" pitchFamily="18" charset="0"/>
              </a:rPr>
              <a:t>полиовирусом</a:t>
            </a:r>
            <a:r>
              <a:rPr lang="ru-RU" b="1" dirty="0">
                <a:latin typeface="Times New Roman" panose="02020603050405020304" pitchFamily="18" charset="0"/>
                <a:cs typeface="Times New Roman" panose="02020603050405020304" pitchFamily="18" charset="0"/>
              </a:rPr>
              <a:t> типа 1, занесенным на территорию России из Таджикистана и </a:t>
            </a:r>
            <a:r>
              <a:rPr lang="ru-RU" b="1" dirty="0" smtClean="0">
                <a:latin typeface="Times New Roman" panose="02020603050405020304" pitchFamily="18" charset="0"/>
                <a:cs typeface="Times New Roman" panose="02020603050405020304" pitchFamily="18" charset="0"/>
              </a:rPr>
              <a:t>Узбекистана.  </a:t>
            </a:r>
            <a:r>
              <a:rPr lang="ru-RU" b="1" dirty="0">
                <a:latin typeface="Times New Roman" panose="02020603050405020304" pitchFamily="18" charset="0"/>
                <a:cs typeface="Times New Roman" panose="02020603050405020304" pitchFamily="18" charset="0"/>
              </a:rPr>
              <a:t>Остальные случаи были классифицированы как </a:t>
            </a:r>
            <a:r>
              <a:rPr lang="ru-RU" b="1" dirty="0" err="1">
                <a:latin typeface="Times New Roman" panose="02020603050405020304" pitchFamily="18" charset="0"/>
                <a:cs typeface="Times New Roman" panose="02020603050405020304" pitchFamily="18" charset="0"/>
              </a:rPr>
              <a:t>вакциноассоциированный</a:t>
            </a:r>
            <a:r>
              <a:rPr lang="ru-RU" b="1" dirty="0">
                <a:latin typeface="Times New Roman" panose="02020603050405020304" pitchFamily="18" charset="0"/>
                <a:cs typeface="Times New Roman" panose="02020603050405020304" pitchFamily="18" charset="0"/>
              </a:rPr>
              <a:t> паралитический полиомиелит (ВАПП</a:t>
            </a:r>
            <a:r>
              <a:rPr lang="ru-RU" b="1" dirty="0" smtClean="0">
                <a:latin typeface="Times New Roman" panose="02020603050405020304" pitchFamily="18" charset="0"/>
                <a:cs typeface="Times New Roman" panose="02020603050405020304" pitchFamily="18" charset="0"/>
              </a:rPr>
              <a:t>).</a:t>
            </a:r>
          </a:p>
          <a:p>
            <a:pPr algn="just"/>
            <a:r>
              <a:rPr lang="ru-RU" dirty="0" smtClean="0">
                <a:latin typeface="Times New Roman" panose="02020603050405020304" pitchFamily="18" charset="0"/>
                <a:cs typeface="Times New Roman" panose="02020603050405020304" pitchFamily="18" charset="0"/>
              </a:rPr>
              <a:t>До </a:t>
            </a:r>
            <a:r>
              <a:rPr lang="ru-RU" dirty="0">
                <a:latin typeface="Times New Roman" panose="02020603050405020304" pitchFamily="18" charset="0"/>
                <a:cs typeface="Times New Roman" panose="02020603050405020304" pitchFamily="18" charset="0"/>
              </a:rPr>
              <a:t>2008 г. Национальный календарь профилактических прививок РФ предусматривал вакцинацию только оральной </a:t>
            </a:r>
            <a:r>
              <a:rPr lang="ru-RU" dirty="0" err="1">
                <a:latin typeface="Times New Roman" panose="02020603050405020304" pitchFamily="18" charset="0"/>
                <a:cs typeface="Times New Roman" panose="02020603050405020304" pitchFamily="18" charset="0"/>
              </a:rPr>
              <a:t>полиовирусной</a:t>
            </a:r>
            <a:r>
              <a:rPr lang="ru-RU" dirty="0">
                <a:latin typeface="Times New Roman" panose="02020603050405020304" pitchFamily="18" charset="0"/>
                <a:cs typeface="Times New Roman" panose="02020603050405020304" pitchFamily="18" charset="0"/>
              </a:rPr>
              <a:t> вакциной (</a:t>
            </a:r>
            <a:r>
              <a:rPr lang="ru-RU" dirty="0" smtClean="0">
                <a:latin typeface="Times New Roman" panose="02020603050405020304" pitchFamily="18" charset="0"/>
                <a:cs typeface="Times New Roman" panose="02020603050405020304" pitchFamily="18" charset="0"/>
              </a:rPr>
              <a:t>ОПВ). </a:t>
            </a:r>
            <a:r>
              <a:rPr lang="ru-RU" dirty="0">
                <a:latin typeface="Times New Roman" panose="02020603050405020304" pitchFamily="18" charset="0"/>
                <a:cs typeface="Times New Roman" panose="02020603050405020304" pitchFamily="18" charset="0"/>
              </a:rPr>
              <a:t>В 2006–2007 гг. в рамках реализации приоритетного Национального проекта в сфере здравоохранения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была предусмотрена иммунизация против полиомиелита детей определенных контингентов инактивированной </a:t>
            </a:r>
            <a:r>
              <a:rPr lang="ru-RU" dirty="0" err="1">
                <a:latin typeface="Times New Roman" panose="02020603050405020304" pitchFamily="18" charset="0"/>
                <a:cs typeface="Times New Roman" panose="02020603050405020304" pitchFamily="18" charset="0"/>
              </a:rPr>
              <a:t>полиовирусной</a:t>
            </a:r>
            <a:r>
              <a:rPr lang="ru-RU" dirty="0">
                <a:latin typeface="Times New Roman" panose="02020603050405020304" pitchFamily="18" charset="0"/>
                <a:cs typeface="Times New Roman" panose="02020603050405020304" pitchFamily="18" charset="0"/>
              </a:rPr>
              <a:t> вакциной (ИПВ), поэтому этот период можно рассматривать как переходный. С 2008 г. в РФ принята последовательная схема иммунизации против полиомиелита: первичный вакцинальный комплекс включает 2 дозы ИПВ и 1 дозу ОПВ </a:t>
            </a: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в  2008–2011 гг. – 3 дозы ИПВ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последующие 3 ревакцинации проводят ОПВ </a:t>
            </a: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A98FD755-7699-4EF3-ACE2-49886E4A63F5}" type="slidenum">
              <a:rPr lang="ru-RU" smtClean="0"/>
              <a:t>14</a:t>
            </a:fld>
            <a:endParaRPr lang="ru-RU"/>
          </a:p>
        </p:txBody>
      </p:sp>
    </p:spTree>
    <p:extLst>
      <p:ext uri="{BB962C8B-B14F-4D97-AF65-F5344CB8AC3E}">
        <p14:creationId xmlns:p14="http://schemas.microsoft.com/office/powerpoint/2010/main" val="3891272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02224"/>
            <a:ext cx="8596668" cy="931985"/>
          </a:xfrm>
        </p:spPr>
        <p:txBody>
          <a:bodyPr>
            <a:noAutofit/>
          </a:bodyPr>
          <a:lstStyle/>
          <a:p>
            <a:pPr algn="ctr"/>
            <a:r>
              <a:rPr lang="ru-RU" sz="2400" dirty="0" err="1">
                <a:solidFill>
                  <a:schemeClr val="tx1"/>
                </a:solidFill>
                <a:latin typeface="Times New Roman" panose="02020603050405020304" pitchFamily="18" charset="0"/>
                <a:cs typeface="Times New Roman" panose="02020603050405020304" pitchFamily="18" charset="0"/>
              </a:rPr>
              <a:t>Вакцинассоциированный</a:t>
            </a:r>
            <a:r>
              <a:rPr lang="ru-RU" sz="2400" dirty="0">
                <a:solidFill>
                  <a:schemeClr val="tx1"/>
                </a:solidFill>
                <a:latin typeface="Times New Roman" panose="02020603050405020304" pitchFamily="18" charset="0"/>
                <a:cs typeface="Times New Roman" panose="02020603050405020304" pitchFamily="18" charset="0"/>
              </a:rPr>
              <a:t> паралитический полиомиелит в Российской Федерации в период изменения схемы  вакцинации (2006–2013 </a:t>
            </a:r>
            <a:r>
              <a:rPr lang="ru-RU" sz="2400" dirty="0" err="1">
                <a:solidFill>
                  <a:schemeClr val="tx1"/>
                </a:solidFill>
                <a:latin typeface="Times New Roman" panose="02020603050405020304" pitchFamily="18" charset="0"/>
                <a:cs typeface="Times New Roman" panose="02020603050405020304" pitchFamily="18" charset="0"/>
              </a:rPr>
              <a:t>г.г</a:t>
            </a:r>
            <a:r>
              <a:rPr lang="ru-RU" sz="2400" dirty="0">
                <a:solidFill>
                  <a:schemeClr val="tx1"/>
                </a:solidFill>
                <a:latin typeface="Times New Roman" panose="02020603050405020304" pitchFamily="18" charset="0"/>
                <a:cs typeface="Times New Roman" panose="02020603050405020304" pitchFamily="18" charset="0"/>
              </a:rPr>
              <a:t>.) </a:t>
            </a:r>
          </a:p>
        </p:txBody>
      </p:sp>
      <p:sp>
        <p:nvSpPr>
          <p:cNvPr id="3" name="Объект 2"/>
          <p:cNvSpPr>
            <a:spLocks noGrp="1"/>
          </p:cNvSpPr>
          <p:nvPr>
            <p:ph idx="1"/>
          </p:nvPr>
        </p:nvSpPr>
        <p:spPr>
          <a:xfrm>
            <a:off x="518747" y="1477107"/>
            <a:ext cx="9231922" cy="4835769"/>
          </a:xfrm>
        </p:spPr>
        <p:txBody>
          <a:bodyPr>
            <a:noAutofit/>
          </a:bodyPr>
          <a:lstStyle/>
          <a:p>
            <a:pPr algn="just"/>
            <a:r>
              <a:rPr lang="ru-RU" sz="2000" dirty="0">
                <a:latin typeface="Times New Roman" panose="02020603050405020304" pitchFamily="18" charset="0"/>
                <a:cs typeface="Times New Roman" panose="02020603050405020304" pitchFamily="18" charset="0"/>
              </a:rPr>
              <a:t>В течение 2006–2013 гг. в России было зарегистрировано 2976 случаев ОВП (https://extranet.who.int/polis/ </a:t>
            </a:r>
            <a:r>
              <a:rPr lang="ru-RU" sz="2000" dirty="0" err="1">
                <a:latin typeface="Times New Roman" panose="02020603050405020304" pitchFamily="18" charset="0"/>
                <a:cs typeface="Times New Roman" panose="02020603050405020304" pitchFamily="18" charset="0"/>
              </a:rPr>
              <a:t>public</a:t>
            </a:r>
            <a:r>
              <a:rPr lang="ru-RU" sz="2000" dirty="0">
                <a:latin typeface="Times New Roman" panose="02020603050405020304" pitchFamily="18" charset="0"/>
                <a:cs typeface="Times New Roman" panose="02020603050405020304" pitchFamily="18" charset="0"/>
              </a:rPr>
              <a:t>/CaseCount.aspx), </a:t>
            </a:r>
            <a:r>
              <a:rPr lang="ru-RU" sz="2000" u="sng" dirty="0">
                <a:latin typeface="Times New Roman" panose="02020603050405020304" pitchFamily="18" charset="0"/>
                <a:cs typeface="Times New Roman" panose="02020603050405020304" pitchFamily="18" charset="0"/>
              </a:rPr>
              <a:t>из которых 30 определены как </a:t>
            </a:r>
            <a:r>
              <a:rPr lang="ru-RU" sz="2000" u="sng" dirty="0" smtClean="0">
                <a:latin typeface="Times New Roman" panose="02020603050405020304" pitchFamily="18" charset="0"/>
                <a:cs typeface="Times New Roman" panose="02020603050405020304" pitchFamily="18" charset="0"/>
              </a:rPr>
              <a:t>ВАПП.</a:t>
            </a:r>
            <a:r>
              <a:rPr lang="ru-RU" sz="2000" dirty="0" smtClean="0">
                <a:latin typeface="Times New Roman" panose="02020603050405020304" pitchFamily="18" charset="0"/>
                <a:cs typeface="Times New Roman" panose="02020603050405020304" pitchFamily="18" charset="0"/>
              </a:rPr>
              <a:t> </a:t>
            </a:r>
          </a:p>
          <a:p>
            <a:pPr algn="just"/>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15 случаев ВАПП </a:t>
            </a:r>
            <a:r>
              <a:rPr lang="ru-RU" sz="2000" b="1" dirty="0">
                <a:latin typeface="Times New Roman" panose="02020603050405020304" pitchFamily="18" charset="0"/>
                <a:cs typeface="Times New Roman" panose="02020603050405020304" pitchFamily="18" charset="0"/>
              </a:rPr>
              <a:t>у реципиентов </a:t>
            </a:r>
            <a:r>
              <a:rPr lang="ru-RU" sz="2000" dirty="0">
                <a:latin typeface="Times New Roman" panose="02020603050405020304" pitchFamily="18" charset="0"/>
                <a:cs typeface="Times New Roman" panose="02020603050405020304" pitchFamily="18" charset="0"/>
              </a:rPr>
              <a:t>Национальная комиссия экспертов включила 12 случаев  ВАПП, полностью отвечающих этому определению, 1  случай, «совместимый с полиомиелитом», и 2 случая полиомиелита неясной этиологии. К 15 случаям ВАПП </a:t>
            </a:r>
            <a:r>
              <a:rPr lang="ru-RU" sz="2000" b="1" dirty="0">
                <a:latin typeface="Times New Roman" panose="02020603050405020304" pitchFamily="18" charset="0"/>
                <a:cs typeface="Times New Roman" panose="02020603050405020304" pitchFamily="18" charset="0"/>
              </a:rPr>
              <a:t>у контактных </a:t>
            </a:r>
            <a:r>
              <a:rPr lang="ru-RU" sz="2000" dirty="0">
                <a:latin typeface="Times New Roman" panose="02020603050405020304" pitchFamily="18" charset="0"/>
                <a:cs typeface="Times New Roman" panose="02020603050405020304" pitchFamily="18" charset="0"/>
              </a:rPr>
              <a:t>были отнесены 14 случаев ВАПП, соответствующих этому критерию, и 1 случай, «совместимый с полиомиелитом».  Возраст больных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колебался от 4 </a:t>
            </a:r>
            <a:r>
              <a:rPr lang="ru-RU" sz="2000" dirty="0" smtClean="0">
                <a:latin typeface="Times New Roman" panose="02020603050405020304" pitchFamily="18" charset="0"/>
                <a:cs typeface="Times New Roman" panose="02020603050405020304" pitchFamily="18" charset="0"/>
              </a:rPr>
              <a:t>мес. </a:t>
            </a:r>
            <a:r>
              <a:rPr lang="ru-RU" sz="2000" dirty="0">
                <a:latin typeface="Times New Roman" panose="02020603050405020304" pitchFamily="18" charset="0"/>
                <a:cs typeface="Times New Roman" panose="02020603050405020304" pitchFamily="18" charset="0"/>
              </a:rPr>
              <a:t>до 5 лет 6 </a:t>
            </a:r>
            <a:r>
              <a:rPr lang="ru-RU" sz="2000" dirty="0" smtClean="0">
                <a:latin typeface="Times New Roman" panose="02020603050405020304" pitchFamily="18" charset="0"/>
                <a:cs typeface="Times New Roman" panose="02020603050405020304" pitchFamily="18" charset="0"/>
              </a:rPr>
              <a:t>мес., </a:t>
            </a:r>
            <a:r>
              <a:rPr lang="ru-RU" sz="2000" dirty="0">
                <a:latin typeface="Times New Roman" panose="02020603050405020304" pitchFamily="18" charset="0"/>
                <a:cs typeface="Times New Roman" panose="02020603050405020304" pitchFamily="18" charset="0"/>
              </a:rPr>
              <a:t>дети в возрасте до 1 года составили 63,3% (19 из 30). Среди больных ВАПП-</a:t>
            </a:r>
            <a:r>
              <a:rPr lang="ru-RU" sz="2000" b="1" dirty="0">
                <a:latin typeface="Times New Roman" panose="02020603050405020304" pitchFamily="18" charset="0"/>
                <a:cs typeface="Times New Roman" panose="02020603050405020304" pitchFamily="18" charset="0"/>
              </a:rPr>
              <a:t>реципиентов</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дети до 1 года составили 80% </a:t>
            </a:r>
            <a:r>
              <a:rPr lang="ru-RU" sz="2000" dirty="0">
                <a:latin typeface="Times New Roman" panose="02020603050405020304" pitchFamily="18" charset="0"/>
                <a:cs typeface="Times New Roman" panose="02020603050405020304" pitchFamily="18" charset="0"/>
              </a:rPr>
              <a:t>(12 из 15), среди </a:t>
            </a:r>
            <a:r>
              <a:rPr lang="ru-RU" sz="2000" b="1" dirty="0">
                <a:latin typeface="Times New Roman" panose="02020603050405020304" pitchFamily="18" charset="0"/>
                <a:cs typeface="Times New Roman" panose="02020603050405020304" pitchFamily="18" charset="0"/>
              </a:rPr>
              <a:t>контактных</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случаев ВАПП – 46,7% </a:t>
            </a:r>
            <a:r>
              <a:rPr lang="ru-RU" sz="2000" dirty="0">
                <a:latin typeface="Times New Roman" panose="02020603050405020304" pitchFamily="18" charset="0"/>
                <a:cs typeface="Times New Roman" panose="02020603050405020304" pitchFamily="18" charset="0"/>
              </a:rPr>
              <a:t>(7 из 15). Средний возраст всех больных составил 13,6 ± 12,4 </a:t>
            </a:r>
            <a:r>
              <a:rPr lang="ru-RU" sz="2000" dirty="0" err="1">
                <a:latin typeface="Times New Roman" panose="02020603050405020304" pitchFamily="18" charset="0"/>
                <a:cs typeface="Times New Roman" panose="02020603050405020304" pitchFamily="18" charset="0"/>
              </a:rPr>
              <a:t>мес</a:t>
            </a:r>
            <a:r>
              <a:rPr lang="ru-RU" sz="2000" dirty="0">
                <a:latin typeface="Times New Roman" panose="02020603050405020304" pitchFamily="18" charset="0"/>
                <a:cs typeface="Times New Roman" panose="02020603050405020304" pitchFamily="18" charset="0"/>
              </a:rPr>
              <a:t>, больных ВАПП-реципиентов – 10,3 ± 9,3 </a:t>
            </a:r>
            <a:r>
              <a:rPr lang="ru-RU" sz="2000" dirty="0" err="1">
                <a:latin typeface="Times New Roman" panose="02020603050405020304" pitchFamily="18" charset="0"/>
                <a:cs typeface="Times New Roman" panose="02020603050405020304" pitchFamily="18" charset="0"/>
              </a:rPr>
              <a:t>мес</a:t>
            </a:r>
            <a:r>
              <a:rPr lang="ru-RU" sz="2000" dirty="0">
                <a:latin typeface="Times New Roman" panose="02020603050405020304" pitchFamily="18" charset="0"/>
                <a:cs typeface="Times New Roman" panose="02020603050405020304" pitchFamily="18" charset="0"/>
              </a:rPr>
              <a:t>, для случаев ВАПП у контактных – 17,1 ± 14,4 мес.  Среди пациентов с диагнозом ВАПП преобладали мальчики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73,3% (22 из 30), </a:t>
            </a:r>
          </a:p>
        </p:txBody>
      </p:sp>
      <p:sp>
        <p:nvSpPr>
          <p:cNvPr id="5" name="Номер слайда 4"/>
          <p:cNvSpPr>
            <a:spLocks noGrp="1"/>
          </p:cNvSpPr>
          <p:nvPr>
            <p:ph type="sldNum" sz="quarter" idx="12"/>
          </p:nvPr>
        </p:nvSpPr>
        <p:spPr/>
        <p:txBody>
          <a:bodyPr/>
          <a:lstStyle/>
          <a:p>
            <a:fld id="{A98FD755-7699-4EF3-ACE2-49886E4A63F5}" type="slidenum">
              <a:rPr lang="ru-RU" smtClean="0"/>
              <a:t>15</a:t>
            </a:fld>
            <a:endParaRPr lang="ru-RU"/>
          </a:p>
        </p:txBody>
      </p:sp>
    </p:spTree>
    <p:extLst>
      <p:ext uri="{BB962C8B-B14F-4D97-AF65-F5344CB8AC3E}">
        <p14:creationId xmlns:p14="http://schemas.microsoft.com/office/powerpoint/2010/main" val="37590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05962"/>
          </a:xfrm>
        </p:spPr>
        <p:txBody>
          <a:bodyPr>
            <a:noAutofit/>
          </a:bodyPr>
          <a:lstStyle/>
          <a:p>
            <a:pPr algn="ctr"/>
            <a:r>
              <a:rPr lang="ru-RU" sz="2400" dirty="0" err="1">
                <a:solidFill>
                  <a:schemeClr val="tx1"/>
                </a:solidFill>
                <a:latin typeface="Times New Roman" panose="02020603050405020304" pitchFamily="18" charset="0"/>
                <a:cs typeface="Times New Roman" panose="02020603050405020304" pitchFamily="18" charset="0"/>
              </a:rPr>
              <a:t>Вакцинассоциированный</a:t>
            </a:r>
            <a:r>
              <a:rPr lang="ru-RU" sz="2400" dirty="0">
                <a:solidFill>
                  <a:schemeClr val="tx1"/>
                </a:solidFill>
                <a:latin typeface="Times New Roman" panose="02020603050405020304" pitchFamily="18" charset="0"/>
                <a:cs typeface="Times New Roman" panose="02020603050405020304" pitchFamily="18" charset="0"/>
              </a:rPr>
              <a:t> паралитический полиомиелит в Российской Федерации в период изменения схемы  вакцинации (2006–2013 </a:t>
            </a:r>
            <a:r>
              <a:rPr lang="ru-RU" sz="2400" dirty="0" err="1">
                <a:solidFill>
                  <a:schemeClr val="tx1"/>
                </a:solidFill>
                <a:latin typeface="Times New Roman" panose="02020603050405020304" pitchFamily="18" charset="0"/>
                <a:cs typeface="Times New Roman" panose="02020603050405020304" pitchFamily="18" charset="0"/>
              </a:rPr>
              <a:t>г.г</a:t>
            </a:r>
            <a:r>
              <a:rPr lang="ru-RU" sz="2400" dirty="0">
                <a:solidFill>
                  <a:schemeClr val="tx1"/>
                </a:solidFill>
                <a:latin typeface="Times New Roman" panose="02020603050405020304" pitchFamily="18" charset="0"/>
                <a:cs typeface="Times New Roman" panose="02020603050405020304" pitchFamily="18" charset="0"/>
              </a:rPr>
              <a:t>.)</a:t>
            </a:r>
            <a:r>
              <a:rPr lang="ru-RU" sz="2800" dirty="0">
                <a:solidFill>
                  <a:schemeClr val="tx1"/>
                </a:solidFill>
                <a:latin typeface="Times New Roman" panose="02020603050405020304" pitchFamily="18" charset="0"/>
                <a:cs typeface="Times New Roman" panose="02020603050405020304" pitchFamily="18" charset="0"/>
              </a:rPr>
              <a:t> </a:t>
            </a:r>
            <a:endParaRPr lang="ru-RU" sz="2800" dirty="0"/>
          </a:p>
        </p:txBody>
      </p:sp>
      <p:sp>
        <p:nvSpPr>
          <p:cNvPr id="3" name="Объект 2"/>
          <p:cNvSpPr>
            <a:spLocks noGrp="1"/>
          </p:cNvSpPr>
          <p:nvPr>
            <p:ph idx="1"/>
          </p:nvPr>
        </p:nvSpPr>
        <p:spPr>
          <a:xfrm>
            <a:off x="677333" y="1784838"/>
            <a:ext cx="9416235" cy="4756639"/>
          </a:xfrm>
        </p:spPr>
        <p:txBody>
          <a:bodyPr>
            <a:normAutofit/>
          </a:bodyPr>
          <a:lstStyle/>
          <a:p>
            <a:pPr algn="just"/>
            <a:r>
              <a:rPr lang="ru-RU" dirty="0">
                <a:latin typeface="Times New Roman" panose="02020603050405020304" pitchFamily="18" charset="0"/>
                <a:cs typeface="Times New Roman" panose="02020603050405020304" pitchFamily="18" charset="0"/>
              </a:rPr>
              <a:t>ВАПП у </a:t>
            </a:r>
            <a:r>
              <a:rPr lang="ru-RU" b="1" dirty="0">
                <a:latin typeface="Times New Roman" panose="02020603050405020304" pitchFamily="18" charset="0"/>
                <a:cs typeface="Times New Roman" panose="02020603050405020304" pitchFamily="18" charset="0"/>
              </a:rPr>
              <a:t>реципиентов вакцины </a:t>
            </a:r>
            <a:r>
              <a:rPr lang="ru-RU" dirty="0">
                <a:latin typeface="Times New Roman" panose="02020603050405020304" pitchFamily="18" charset="0"/>
                <a:cs typeface="Times New Roman" panose="02020603050405020304" pitchFamily="18" charset="0"/>
              </a:rPr>
              <a:t>(80%, 12 из 15), так и для случаев ВАПП </a:t>
            </a:r>
            <a:r>
              <a:rPr lang="ru-RU" b="1" dirty="0">
                <a:latin typeface="Times New Roman" panose="02020603050405020304" pitchFamily="18" charset="0"/>
                <a:cs typeface="Times New Roman" panose="02020603050405020304" pitchFamily="18" charset="0"/>
              </a:rPr>
              <a:t>у контактных </a:t>
            </a:r>
            <a:r>
              <a:rPr lang="ru-RU" dirty="0">
                <a:latin typeface="Times New Roman" panose="02020603050405020304" pitchFamily="18" charset="0"/>
                <a:cs typeface="Times New Roman" panose="02020603050405020304" pitchFamily="18" charset="0"/>
              </a:rPr>
              <a:t>(66,7%, 10 из 15). Из 30 заболевших ВАПП </a:t>
            </a:r>
            <a:r>
              <a:rPr lang="ru-RU" b="1" dirty="0">
                <a:latin typeface="Times New Roman" panose="02020603050405020304" pitchFamily="18" charset="0"/>
                <a:cs typeface="Times New Roman" panose="02020603050405020304" pitchFamily="18" charset="0"/>
              </a:rPr>
              <a:t>16  (53,3%) были вакцинированы против полиомиелита. </a:t>
            </a:r>
            <a:r>
              <a:rPr lang="ru-RU" dirty="0">
                <a:latin typeface="Times New Roman" panose="02020603050405020304" pitchFamily="18" charset="0"/>
                <a:cs typeface="Times New Roman" panose="02020603050405020304" pitchFamily="18" charset="0"/>
              </a:rPr>
              <a:t>Одну дозу ОПВ получили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14(46,7%) детей, по одному ребенку (3,3%) – 2 и 3 дозы. </a:t>
            </a:r>
            <a:endParaRPr lang="ru-RU"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Не </a:t>
            </a:r>
            <a:r>
              <a:rPr lang="ru-RU" b="1" dirty="0">
                <a:latin typeface="Times New Roman" panose="02020603050405020304" pitchFamily="18" charset="0"/>
                <a:cs typeface="Times New Roman" panose="02020603050405020304" pitchFamily="18" charset="0"/>
              </a:rPr>
              <a:t>были вакцинированы против </a:t>
            </a:r>
            <a:r>
              <a:rPr lang="ru-RU" b="1" dirty="0" smtClean="0">
                <a:latin typeface="Times New Roman" panose="02020603050405020304" pitchFamily="18" charset="0"/>
                <a:cs typeface="Times New Roman" panose="02020603050405020304" pitchFamily="18" charset="0"/>
              </a:rPr>
              <a:t>полиомиелита  </a:t>
            </a:r>
            <a:r>
              <a:rPr lang="ru-RU" b="1" dirty="0">
                <a:latin typeface="Times New Roman" panose="02020603050405020304" pitchFamily="18" charset="0"/>
                <a:cs typeface="Times New Roman" panose="02020603050405020304" pitchFamily="18" charset="0"/>
              </a:rPr>
              <a:t>14(46,7%) детей</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Большая часть заболеваний ВАПП у реципиентов (86,7%, 13 из 15) зарегистрирована у детей, получивших первую дозу ОПВ, </a:t>
            </a:r>
            <a:r>
              <a:rPr lang="ru-RU" dirty="0">
                <a:latin typeface="Times New Roman" panose="02020603050405020304" pitchFamily="18" charset="0"/>
                <a:cs typeface="Times New Roman" panose="02020603050405020304" pitchFamily="18" charset="0"/>
              </a:rPr>
              <a:t>по одному ребенку (6,7%) заболели после получения 2-й и 3-й дозы ОПВ. </a:t>
            </a:r>
            <a:r>
              <a:rPr lang="ru-RU" b="1" dirty="0">
                <a:latin typeface="Times New Roman" panose="02020603050405020304" pitchFamily="18" charset="0"/>
                <a:cs typeface="Times New Roman" panose="02020603050405020304" pitchFamily="18" charset="0"/>
              </a:rPr>
              <a:t>Подавляющее большинство пациентов с диагнозом «ВАПП у контактного» не были вакцинированы – 14 из 15 (93,3%). </a:t>
            </a:r>
            <a:r>
              <a:rPr lang="ru-RU" b="1" dirty="0" smtClean="0">
                <a:latin typeface="Times New Roman" panose="02020603050405020304" pitchFamily="18" charset="0"/>
                <a:cs typeface="Times New Roman" panose="02020603050405020304" pitchFamily="18" charset="0"/>
              </a:rPr>
              <a:t>Среди </a:t>
            </a:r>
            <a:r>
              <a:rPr lang="ru-RU" b="1" dirty="0" err="1">
                <a:latin typeface="Times New Roman" panose="02020603050405020304" pitchFamily="18" charset="0"/>
                <a:cs typeface="Times New Roman" panose="02020603050405020304" pitchFamily="18" charset="0"/>
              </a:rPr>
              <a:t>реципиентных</a:t>
            </a:r>
            <a:r>
              <a:rPr lang="ru-RU" b="1" dirty="0">
                <a:latin typeface="Times New Roman" panose="02020603050405020304" pitchFamily="18" charset="0"/>
                <a:cs typeface="Times New Roman" panose="02020603050405020304" pitchFamily="18" charset="0"/>
              </a:rPr>
              <a:t> случаев ВАПП период  между получением ОПВ и началом паралича колебался от 2 до 32 и составил в среднем  19 дней (18,7 ± 8,2 дня). </a:t>
            </a:r>
          </a:p>
        </p:txBody>
      </p:sp>
      <p:sp>
        <p:nvSpPr>
          <p:cNvPr id="5" name="Номер слайда 4"/>
          <p:cNvSpPr>
            <a:spLocks noGrp="1"/>
          </p:cNvSpPr>
          <p:nvPr>
            <p:ph type="sldNum" sz="quarter" idx="12"/>
          </p:nvPr>
        </p:nvSpPr>
        <p:spPr/>
        <p:txBody>
          <a:bodyPr/>
          <a:lstStyle/>
          <a:p>
            <a:fld id="{A98FD755-7699-4EF3-ACE2-49886E4A63F5}" type="slidenum">
              <a:rPr lang="ru-RU" smtClean="0"/>
              <a:t>16</a:t>
            </a:fld>
            <a:endParaRPr lang="ru-RU"/>
          </a:p>
        </p:txBody>
      </p:sp>
    </p:spTree>
    <p:extLst>
      <p:ext uri="{BB962C8B-B14F-4D97-AF65-F5344CB8AC3E}">
        <p14:creationId xmlns:p14="http://schemas.microsoft.com/office/powerpoint/2010/main" val="359726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41131"/>
          </a:xfrm>
        </p:spPr>
        <p:txBody>
          <a:bodyPr>
            <a:noAutofit/>
          </a:bodyPr>
          <a:lstStyle/>
          <a:p>
            <a:pPr algn="ctr"/>
            <a:r>
              <a:rPr lang="ru-RU" sz="2800" dirty="0" err="1">
                <a:solidFill>
                  <a:schemeClr val="tx1"/>
                </a:solidFill>
                <a:latin typeface="Times New Roman" panose="02020603050405020304" pitchFamily="18" charset="0"/>
                <a:cs typeface="Times New Roman" panose="02020603050405020304" pitchFamily="18" charset="0"/>
              </a:rPr>
              <a:t>Вакцинассоциированный</a:t>
            </a:r>
            <a:r>
              <a:rPr lang="ru-RU" sz="2800" dirty="0">
                <a:solidFill>
                  <a:schemeClr val="tx1"/>
                </a:solidFill>
                <a:latin typeface="Times New Roman" panose="02020603050405020304" pitchFamily="18" charset="0"/>
                <a:cs typeface="Times New Roman" panose="02020603050405020304" pitchFamily="18" charset="0"/>
              </a:rPr>
              <a:t> паралитический полиомиелит в Российской Федерации в период изменения схемы  вакцинации (2006–2013 </a:t>
            </a:r>
            <a:r>
              <a:rPr lang="ru-RU" sz="2800" dirty="0" err="1">
                <a:solidFill>
                  <a:schemeClr val="tx1"/>
                </a:solidFill>
                <a:latin typeface="Times New Roman" panose="02020603050405020304" pitchFamily="18" charset="0"/>
                <a:cs typeface="Times New Roman" panose="02020603050405020304" pitchFamily="18" charset="0"/>
              </a:rPr>
              <a:t>г.г</a:t>
            </a:r>
            <a:r>
              <a:rPr lang="ru-RU" sz="2800" dirty="0">
                <a:solidFill>
                  <a:schemeClr val="tx1"/>
                </a:solidFill>
                <a:latin typeface="Times New Roman" panose="02020603050405020304" pitchFamily="18" charset="0"/>
                <a:cs typeface="Times New Roman" panose="02020603050405020304" pitchFamily="18" charset="0"/>
              </a:rPr>
              <a:t>.) </a:t>
            </a:r>
            <a:endParaRPr lang="ru-RU" sz="2800" dirty="0"/>
          </a:p>
        </p:txBody>
      </p:sp>
      <p:sp>
        <p:nvSpPr>
          <p:cNvPr id="3" name="Объект 2"/>
          <p:cNvSpPr>
            <a:spLocks noGrp="1"/>
          </p:cNvSpPr>
          <p:nvPr>
            <p:ph idx="1"/>
          </p:nvPr>
        </p:nvSpPr>
        <p:spPr>
          <a:xfrm>
            <a:off x="677334" y="2013439"/>
            <a:ext cx="8748020" cy="4027924"/>
          </a:xfrm>
        </p:spPr>
        <p:txBody>
          <a:bodyPr>
            <a:normAutofit/>
          </a:bodyPr>
          <a:lstStyle/>
          <a:p>
            <a:pPr algn="just"/>
            <a:r>
              <a:rPr lang="ru-RU" sz="2400" dirty="0">
                <a:latin typeface="Times New Roman" panose="02020603050405020304" pitchFamily="18" charset="0"/>
                <a:cs typeface="Times New Roman" panose="02020603050405020304" pitchFamily="18" charset="0"/>
              </a:rPr>
              <a:t>Случаи полиомиелита были зарегистрированы в 20 различных регионах РФ. Географических и сезонных закономерностей распределения случаев заболевания не наблюдали. Большинство детей (23) проживали в семьях, среди детей с диагнозом «ВАПП у контактного» </a:t>
            </a:r>
            <a:r>
              <a:rPr lang="ru-RU" sz="2400" dirty="0" smtClean="0">
                <a:latin typeface="Times New Roman" panose="02020603050405020304" pitchFamily="18" charset="0"/>
                <a:cs typeface="Times New Roman" panose="02020603050405020304" pitchFamily="18" charset="0"/>
              </a:rPr>
              <a:t>,5 </a:t>
            </a:r>
            <a:r>
              <a:rPr lang="ru-RU" sz="2400" dirty="0">
                <a:latin typeface="Times New Roman" panose="02020603050405020304" pitchFamily="18" charset="0"/>
                <a:cs typeface="Times New Roman" panose="02020603050405020304" pitchFamily="18" charset="0"/>
              </a:rPr>
              <a:t>были воспитанниками домов ребенка, 2 принадлежали к мигрирующим группам населения (цыгане</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A98FD755-7699-4EF3-ACE2-49886E4A63F5}" type="slidenum">
              <a:rPr lang="ru-RU" smtClean="0"/>
              <a:t>17</a:t>
            </a:fld>
            <a:endParaRPr lang="ru-RU"/>
          </a:p>
        </p:txBody>
      </p:sp>
    </p:spTree>
    <p:extLst>
      <p:ext uri="{BB962C8B-B14F-4D97-AF65-F5344CB8AC3E}">
        <p14:creationId xmlns:p14="http://schemas.microsoft.com/office/powerpoint/2010/main" val="1184274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1524000" y="527537"/>
            <a:ext cx="9144000" cy="6339987"/>
          </a:xfrm>
          <a:prstGeom prst="rect">
            <a:avLst/>
          </a:prstGeom>
        </p:spPr>
      </p:pic>
      <p:pic>
        <p:nvPicPr>
          <p:cNvPr id="3" name="Slide"/>
          <p:cNvPicPr>
            <a:picLocks noChangeAspect="1"/>
          </p:cNvPicPr>
          <p:nvPr/>
        </p:nvPicPr>
        <p:blipFill>
          <a:blip r:embed="rId2"/>
          <a:stretch>
            <a:fillRect/>
          </a:stretch>
        </p:blipFill>
        <p:spPr>
          <a:xfrm>
            <a:off x="1524000" y="518013"/>
            <a:ext cx="9144000" cy="6339987"/>
          </a:xfrm>
          <a:prstGeom prst="rect">
            <a:avLst/>
          </a:prstGeom>
        </p:spPr>
      </p:pic>
    </p:spTree>
    <p:extLst>
      <p:ext uri="{BB962C8B-B14F-4D97-AF65-F5344CB8AC3E}">
        <p14:creationId xmlns:p14="http://schemas.microsoft.com/office/powerpoint/2010/main" val="1703853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1524000" y="9525"/>
            <a:ext cx="9144000" cy="6858000"/>
          </a:xfrm>
          <a:prstGeom prst="rect">
            <a:avLst/>
          </a:prstGeom>
        </p:spPr>
      </p:pic>
    </p:spTree>
    <p:extLst>
      <p:ext uri="{BB962C8B-B14F-4D97-AF65-F5344CB8AC3E}">
        <p14:creationId xmlns:p14="http://schemas.microsoft.com/office/powerpoint/2010/main" val="3101805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627652"/>
          </a:xfrm>
        </p:spPr>
        <p:txBody>
          <a:bodyPr>
            <a:normAutofit/>
          </a:bodyPr>
          <a:lstStyle/>
          <a:p>
            <a:pPr algn="ctr"/>
            <a:r>
              <a:rPr lang="ru-RU" sz="3200" dirty="0" smtClean="0">
                <a:solidFill>
                  <a:schemeClr val="tx1"/>
                </a:solidFill>
                <a:latin typeface="Times New Roman" panose="02020603050405020304" pitchFamily="18" charset="0"/>
                <a:cs typeface="Times New Roman" panose="02020603050405020304" pitchFamily="18" charset="0"/>
              </a:rPr>
              <a:t>Немного истории</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110343"/>
            <a:ext cx="10515600" cy="5066620"/>
          </a:xfrm>
        </p:spPr>
        <p:txBody>
          <a:bodyPr>
            <a:normAutofit/>
          </a:bodyPr>
          <a:lstStyle/>
          <a:p>
            <a:pPr algn="just" fontAlgn="base"/>
            <a:r>
              <a:rPr lang="ru-RU" dirty="0">
                <a:latin typeface="Times New Roman" panose="02020603050405020304" pitchFamily="18" charset="0"/>
                <a:cs typeface="Times New Roman" panose="02020603050405020304" pitchFamily="18" charset="0"/>
              </a:rPr>
              <a:t>В 80-ых годах прошлого столетия, полиомиелит был распространен по всему миру и приводил в большинстве случаев к инвалидности и смертности. С 1988 года ВОЗ приняла решения начать глобальную </a:t>
            </a:r>
            <a:r>
              <a:rPr lang="ru-RU" u="sng" dirty="0">
                <a:solidFill>
                  <a:schemeClr val="tx1"/>
                </a:solidFill>
                <a:latin typeface="Times New Roman" panose="02020603050405020304" pitchFamily="18" charset="0"/>
                <a:cs typeface="Times New Roman" panose="02020603050405020304" pitchFamily="18" charset="0"/>
                <a:hlinkClick r:id="rId2"/>
              </a:rPr>
              <a:t>профилактику опасной вирусной патологии путем вакцинации</a:t>
            </a:r>
            <a:r>
              <a:rPr lang="ru-RU" dirty="0">
                <a:latin typeface="Times New Roman" panose="02020603050405020304" pitchFamily="18" charset="0"/>
                <a:cs typeface="Times New Roman" panose="02020603050405020304" pitchFamily="18" charset="0"/>
              </a:rPr>
              <a:t>. Это позволило снизить заболеваемость на 99%.</a:t>
            </a:r>
          </a:p>
          <a:p>
            <a:pPr algn="just"/>
            <a:r>
              <a:rPr lang="ru-RU" dirty="0">
                <a:latin typeface="Times New Roman" panose="02020603050405020304" pitchFamily="18" charset="0"/>
                <a:cs typeface="Times New Roman" panose="02020603050405020304" pitchFamily="18" charset="0"/>
              </a:rPr>
              <a:t>В России для иммунизации применяют </a:t>
            </a:r>
            <a:r>
              <a:rPr lang="ru-RU" u="sng" dirty="0">
                <a:latin typeface="Times New Roman" panose="02020603050405020304" pitchFamily="18" charset="0"/>
                <a:cs typeface="Times New Roman" panose="02020603050405020304" pitchFamily="18" charset="0"/>
                <a:hlinkClick r:id="rId3"/>
              </a:rPr>
              <a:t>живые препараты</a:t>
            </a:r>
            <a:r>
              <a:rPr lang="ru-RU" dirty="0">
                <a:latin typeface="Times New Roman" panose="02020603050405020304" pitchFamily="18" charset="0"/>
                <a:cs typeface="Times New Roman" panose="02020603050405020304" pitchFamily="18" charset="0"/>
              </a:rPr>
              <a:t>. Отзывы о таких средствах довольно противоречивые. Иногда в СМИ публикуется информация о том, что </a:t>
            </a:r>
            <a:r>
              <a:rPr lang="ru-RU" u="sng" dirty="0">
                <a:latin typeface="Times New Roman" panose="02020603050405020304" pitchFamily="18" charset="0"/>
                <a:cs typeface="Times New Roman" panose="02020603050405020304" pitchFamily="18" charset="0"/>
                <a:hlinkClick r:id="rId4"/>
              </a:rPr>
              <a:t>прививка</a:t>
            </a:r>
            <a:r>
              <a:rPr lang="ru-RU" dirty="0">
                <a:latin typeface="Times New Roman" panose="02020603050405020304" pitchFamily="18" charset="0"/>
                <a:cs typeface="Times New Roman" panose="02020603050405020304" pitchFamily="18" charset="0"/>
              </a:rPr>
              <a:t> привела к развитию </a:t>
            </a:r>
            <a:r>
              <a:rPr lang="ru-RU" dirty="0" err="1">
                <a:latin typeface="Times New Roman" panose="02020603050405020304" pitchFamily="18" charset="0"/>
                <a:cs typeface="Times New Roman" panose="02020603050405020304" pitchFamily="18" charset="0"/>
              </a:rPr>
              <a:t>вакциноассоциированного</a:t>
            </a:r>
            <a:r>
              <a:rPr lang="ru-RU" dirty="0">
                <a:latin typeface="Times New Roman" panose="02020603050405020304" pitchFamily="18" charset="0"/>
                <a:cs typeface="Times New Roman" panose="02020603050405020304" pitchFamily="18" charset="0"/>
              </a:rPr>
              <a:t> полиомиелита. Важно понимать, что это за осложнение и почему оно </a:t>
            </a:r>
            <a:r>
              <a:rPr lang="ru-RU" dirty="0" smtClean="0">
                <a:latin typeface="Times New Roman" panose="02020603050405020304" pitchFamily="18" charset="0"/>
                <a:cs typeface="Times New Roman" panose="02020603050405020304" pitchFamily="18" charset="0"/>
              </a:rPr>
              <a:t>возникает</a:t>
            </a:r>
          </a:p>
          <a:p>
            <a:pPr algn="just"/>
            <a:r>
              <a:rPr lang="ru-RU" sz="2000" dirty="0">
                <a:latin typeface="Times New Roman" panose="02020603050405020304" pitchFamily="18" charset="0"/>
                <a:cs typeface="Times New Roman" panose="02020603050405020304" pitchFamily="18" charset="0"/>
              </a:rPr>
              <a:t>В мире продолжаются  усилия  по  ликвидации  всех  сохраняющихся  штаммов  дикого </a:t>
            </a:r>
            <a:r>
              <a:rPr lang="ru-RU" sz="2000" dirty="0" err="1">
                <a:latin typeface="Times New Roman" panose="02020603050405020304" pitchFamily="18" charset="0"/>
                <a:cs typeface="Times New Roman" panose="02020603050405020304" pitchFamily="18" charset="0"/>
              </a:rPr>
              <a:t>полиовируса</a:t>
            </a:r>
            <a:r>
              <a:rPr lang="ru-RU" sz="2000" dirty="0">
                <a:latin typeface="Times New Roman" panose="02020603050405020304" pitchFamily="18" charset="0"/>
                <a:cs typeface="Times New Roman" panose="02020603050405020304" pitchFamily="18" charset="0"/>
              </a:rPr>
              <a:t>.  В 1999 г. была полностью остановлена циркуляция дикого </a:t>
            </a:r>
            <a:r>
              <a:rPr lang="ru-RU" sz="2000" dirty="0" err="1">
                <a:latin typeface="Times New Roman" panose="02020603050405020304" pitchFamily="18" charset="0"/>
                <a:cs typeface="Times New Roman" panose="02020603050405020304" pitchFamily="18" charset="0"/>
              </a:rPr>
              <a:t>полиовируса</a:t>
            </a:r>
            <a:r>
              <a:rPr lang="ru-RU" sz="2000" dirty="0">
                <a:latin typeface="Times New Roman" panose="02020603050405020304" pitchFamily="18" charset="0"/>
                <a:cs typeface="Times New Roman" panose="02020603050405020304" pitchFamily="18" charset="0"/>
              </a:rPr>
              <a:t> типа 2. В 2012 г. был ликвидирован </a:t>
            </a:r>
            <a:r>
              <a:rPr lang="ru-RU" sz="2000" dirty="0" err="1">
                <a:latin typeface="Times New Roman" panose="02020603050405020304" pitchFamily="18" charset="0"/>
                <a:cs typeface="Times New Roman" panose="02020603050405020304" pitchFamily="18" charset="0"/>
              </a:rPr>
              <a:t>полиовирус</a:t>
            </a:r>
            <a:r>
              <a:rPr lang="ru-RU" sz="2000" dirty="0">
                <a:latin typeface="Times New Roman" panose="02020603050405020304" pitchFamily="18" charset="0"/>
                <a:cs typeface="Times New Roman" panose="02020603050405020304" pitchFamily="18" charset="0"/>
              </a:rPr>
              <a:t> типа 3. Кроме того, значительно снизилось число отдельных генетических линий вируса. С  тех  пор  во  всех  случаях паралитического полиомиелита, вызванного диким </a:t>
            </a:r>
            <a:r>
              <a:rPr lang="ru-RU" sz="2000" dirty="0" err="1">
                <a:latin typeface="Times New Roman" panose="02020603050405020304" pitchFamily="18" charset="0"/>
                <a:cs typeface="Times New Roman" panose="02020603050405020304" pitchFamily="18" charset="0"/>
              </a:rPr>
              <a:t>полиовирусом</a:t>
            </a:r>
            <a:r>
              <a:rPr lang="ru-RU" sz="2000" dirty="0">
                <a:latin typeface="Times New Roman" panose="02020603050405020304" pitchFamily="18" charset="0"/>
                <a:cs typeface="Times New Roman" panose="02020603050405020304" pitchFamily="18" charset="0"/>
              </a:rPr>
              <a:t>, в роли возбудителя выступал  </a:t>
            </a:r>
            <a:r>
              <a:rPr lang="ru-RU" sz="2000" b="1" dirty="0">
                <a:latin typeface="Times New Roman" panose="02020603050405020304" pitchFamily="18" charset="0"/>
                <a:cs typeface="Times New Roman" panose="02020603050405020304" pitchFamily="18" charset="0"/>
              </a:rPr>
              <a:t>дикий  </a:t>
            </a:r>
            <a:r>
              <a:rPr lang="ru-RU" sz="2000" b="1" dirty="0" err="1">
                <a:latin typeface="Times New Roman" panose="02020603050405020304" pitchFamily="18" charset="0"/>
                <a:cs typeface="Times New Roman" panose="02020603050405020304" pitchFamily="18" charset="0"/>
              </a:rPr>
              <a:t>полиовирус</a:t>
            </a:r>
            <a:r>
              <a:rPr lang="ru-RU" sz="2000" b="1" dirty="0">
                <a:latin typeface="Times New Roman" panose="02020603050405020304" pitchFamily="18" charset="0"/>
                <a:cs typeface="Times New Roman" panose="02020603050405020304" pitchFamily="18" charset="0"/>
              </a:rPr>
              <a:t>  типа 1.</a:t>
            </a:r>
            <a:endParaRPr lang="ru-RU" sz="20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A98FD755-7699-4EF3-ACE2-49886E4A63F5}" type="slidenum">
              <a:rPr lang="ru-RU" smtClean="0"/>
              <a:t>2</a:t>
            </a:fld>
            <a:endParaRPr lang="ru-RU"/>
          </a:p>
        </p:txBody>
      </p:sp>
    </p:spTree>
    <p:extLst>
      <p:ext uri="{BB962C8B-B14F-4D97-AF65-F5344CB8AC3E}">
        <p14:creationId xmlns:p14="http://schemas.microsoft.com/office/powerpoint/2010/main" val="3767454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1524000" y="9525"/>
            <a:ext cx="9144000" cy="6858000"/>
          </a:xfrm>
          <a:prstGeom prst="rect">
            <a:avLst/>
          </a:prstGeom>
        </p:spPr>
      </p:pic>
    </p:spTree>
    <p:extLst>
      <p:ext uri="{BB962C8B-B14F-4D97-AF65-F5344CB8AC3E}">
        <p14:creationId xmlns:p14="http://schemas.microsoft.com/office/powerpoint/2010/main" val="142695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602029"/>
          </a:xfrm>
        </p:spPr>
        <p:txBody>
          <a:bodyPr>
            <a:normAutofit fontScale="90000"/>
          </a:bodyPr>
          <a:lstStyle/>
          <a:p>
            <a:pPr algn="ctr"/>
            <a:r>
              <a:rPr lang="ru-RU" sz="3100" dirty="0" smtClean="0">
                <a:solidFill>
                  <a:schemeClr val="tx1"/>
                </a:solidFill>
                <a:latin typeface="Times New Roman" panose="02020603050405020304" pitchFamily="18" charset="0"/>
                <a:cs typeface="Times New Roman" panose="02020603050405020304" pitchFamily="18" charset="0"/>
              </a:rPr>
              <a:t>Причины </a:t>
            </a:r>
            <a:r>
              <a:rPr lang="ru-RU" sz="3100" dirty="0">
                <a:solidFill>
                  <a:schemeClr val="tx1"/>
                </a:solidFill>
                <a:latin typeface="Times New Roman" panose="02020603050405020304" pitchFamily="18" charset="0"/>
                <a:cs typeface="Times New Roman" panose="02020603050405020304" pitchFamily="18" charset="0"/>
              </a:rPr>
              <a:t>возникновения ВАПП после вакцинации</a:t>
            </a: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endParaRPr lang="ru-RU" sz="31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714499"/>
            <a:ext cx="10515600" cy="4462463"/>
          </a:xfrm>
        </p:spPr>
        <p:txBody>
          <a:bodyPr/>
          <a:lstStyle/>
          <a:p>
            <a:pPr fontAlgn="base"/>
            <a:r>
              <a:rPr lang="ru-RU" sz="2400" dirty="0">
                <a:latin typeface="Times New Roman" panose="02020603050405020304" pitchFamily="18" charset="0"/>
                <a:cs typeface="Times New Roman" panose="02020603050405020304" pitchFamily="18" charset="0"/>
              </a:rPr>
              <a:t>ВАПП или </a:t>
            </a:r>
            <a:r>
              <a:rPr lang="ru-RU" sz="2400" dirty="0" err="1">
                <a:latin typeface="Times New Roman" panose="02020603050405020304" pitchFamily="18" charset="0"/>
                <a:cs typeface="Times New Roman" panose="02020603050405020304" pitchFamily="18" charset="0"/>
              </a:rPr>
              <a:t>вакциноассоциированный</a:t>
            </a:r>
            <a:r>
              <a:rPr lang="ru-RU" sz="2400" dirty="0">
                <a:latin typeface="Times New Roman" panose="02020603050405020304" pitchFamily="18" charset="0"/>
                <a:cs typeface="Times New Roman" panose="02020603050405020304" pitchFamily="18" charset="0"/>
              </a:rPr>
              <a:t> полиомиелит развивается только после использования </a:t>
            </a:r>
            <a:r>
              <a:rPr lang="ru-RU" sz="2400" u="sng" dirty="0" smtClean="0">
                <a:latin typeface="Times New Roman" panose="02020603050405020304" pitchFamily="18" charset="0"/>
                <a:cs typeface="Times New Roman" panose="02020603050405020304" pitchFamily="18" charset="0"/>
                <a:hlinkClick r:id="rId2"/>
              </a:rPr>
              <a:t>живой оральной </a:t>
            </a:r>
            <a:r>
              <a:rPr lang="ru-RU" sz="2400" u="sng" dirty="0" smtClean="0">
                <a:latin typeface="Times New Roman" panose="02020603050405020304" pitchFamily="18" charset="0"/>
                <a:cs typeface="Times New Roman" panose="02020603050405020304" pitchFamily="18" charset="0"/>
              </a:rPr>
              <a:t>вакцины</a:t>
            </a:r>
            <a:r>
              <a:rPr lang="ru-RU" sz="2400" dirty="0" smtClean="0">
                <a:latin typeface="Times New Roman" panose="02020603050405020304" pitchFamily="18" charset="0"/>
                <a:cs typeface="Times New Roman" panose="02020603050405020304" pitchFamily="18" charset="0"/>
              </a:rPr>
              <a:t>, которая содержит </a:t>
            </a:r>
            <a:r>
              <a:rPr lang="ru-RU" sz="2400" dirty="0">
                <a:latin typeface="Times New Roman" panose="02020603050405020304" pitchFamily="18" charset="0"/>
                <a:cs typeface="Times New Roman" panose="02020603050405020304" pitchFamily="18" charset="0"/>
              </a:rPr>
              <a:t>ослабленный вирус. </a:t>
            </a:r>
            <a:endParaRPr lang="ru-RU" sz="2400" dirty="0" smtClean="0">
              <a:latin typeface="Times New Roman" panose="02020603050405020304" pitchFamily="18" charset="0"/>
              <a:cs typeface="Times New Roman" panose="02020603050405020304" pitchFamily="18" charset="0"/>
            </a:endParaRPr>
          </a:p>
          <a:p>
            <a:pPr fontAlgn="base"/>
            <a:r>
              <a:rPr lang="ru-RU" sz="2400" dirty="0" err="1">
                <a:latin typeface="Times New Roman" panose="02020603050405020304" pitchFamily="18" charset="0"/>
                <a:cs typeface="Times New Roman" panose="02020603050405020304" pitchFamily="18" charset="0"/>
              </a:rPr>
              <a:t>Вакциноассоциированный</a:t>
            </a:r>
            <a:r>
              <a:rPr lang="ru-RU" sz="2400" dirty="0">
                <a:latin typeface="Times New Roman" panose="02020603050405020304" pitchFamily="18" charset="0"/>
                <a:cs typeface="Times New Roman" panose="02020603050405020304" pitchFamily="18" charset="0"/>
              </a:rPr>
              <a:t> полиомиелит может развиться:</a:t>
            </a:r>
          </a:p>
          <a:p>
            <a:pPr lvl="0" fontAlgn="base"/>
            <a:r>
              <a:rPr lang="ru-RU" sz="2400" dirty="0">
                <a:latin typeface="Times New Roman" panose="02020603050405020304" pitchFamily="18" charset="0"/>
                <a:cs typeface="Times New Roman" panose="02020603050405020304" pitchFamily="18" charset="0"/>
              </a:rPr>
              <a:t>у детей, </a:t>
            </a:r>
            <a:r>
              <a:rPr lang="ru-RU" sz="2400" dirty="0" smtClean="0">
                <a:latin typeface="Times New Roman" panose="02020603050405020304" pitchFamily="18" charset="0"/>
                <a:cs typeface="Times New Roman" panose="02020603050405020304" pitchFamily="18" charset="0"/>
              </a:rPr>
              <a:t>которые </a:t>
            </a:r>
            <a:r>
              <a:rPr lang="ru-RU" sz="2400" dirty="0">
                <a:latin typeface="Times New Roman" panose="02020603050405020304" pitchFamily="18" charset="0"/>
                <a:cs typeface="Times New Roman" panose="02020603050405020304" pitchFamily="18" charset="0"/>
              </a:rPr>
              <a:t>были привиты </a:t>
            </a:r>
            <a:r>
              <a:rPr lang="ru-RU" sz="2400" dirty="0" smtClean="0">
                <a:latin typeface="Times New Roman" panose="02020603050405020304" pitchFamily="18" charset="0"/>
                <a:cs typeface="Times New Roman" panose="02020603050405020304" pitchFamily="18" charset="0"/>
              </a:rPr>
              <a:t>живой полиомиелитной  </a:t>
            </a:r>
            <a:r>
              <a:rPr lang="ru-RU" sz="2400" dirty="0">
                <a:latin typeface="Times New Roman" panose="02020603050405020304" pitchFamily="18" charset="0"/>
                <a:cs typeface="Times New Roman" panose="02020603050405020304" pitchFamily="18" charset="0"/>
              </a:rPr>
              <a:t>вакциной;</a:t>
            </a:r>
          </a:p>
          <a:p>
            <a:pPr lvl="0" fontAlgn="base"/>
            <a:r>
              <a:rPr lang="ru-RU" sz="2400" dirty="0">
                <a:latin typeface="Times New Roman" panose="02020603050405020304" pitchFamily="18" charset="0"/>
                <a:cs typeface="Times New Roman" panose="02020603050405020304" pitchFamily="18" charset="0"/>
              </a:rPr>
              <a:t>у не привитых лиц от </a:t>
            </a:r>
            <a:r>
              <a:rPr lang="ru-RU" sz="2400" dirty="0" smtClean="0">
                <a:latin typeface="Times New Roman" panose="02020603050405020304" pitchFamily="18" charset="0"/>
                <a:cs typeface="Times New Roman" panose="02020603050405020304" pitchFamily="18" charset="0"/>
              </a:rPr>
              <a:t>полиомиелита, </a:t>
            </a:r>
            <a:r>
              <a:rPr lang="ru-RU" sz="2400" dirty="0">
                <a:latin typeface="Times New Roman" panose="02020603050405020304" pitchFamily="18" charset="0"/>
                <a:cs typeface="Times New Roman" panose="02020603050405020304" pitchFamily="18" charset="0"/>
              </a:rPr>
              <a:t>контактировавших с </a:t>
            </a:r>
            <a:r>
              <a:rPr lang="ru-RU" sz="2400" dirty="0" smtClean="0">
                <a:latin typeface="Times New Roman" panose="02020603050405020304" pitchFamily="18" charset="0"/>
                <a:cs typeface="Times New Roman" panose="02020603050405020304" pitchFamily="18" charset="0"/>
              </a:rPr>
              <a:t>детьми, которые  </a:t>
            </a:r>
            <a:r>
              <a:rPr lang="ru-RU" sz="2400" dirty="0">
                <a:latin typeface="Times New Roman" panose="02020603050405020304" pitchFamily="18" charset="0"/>
                <a:cs typeface="Times New Roman" panose="02020603050405020304" pitchFamily="18" charset="0"/>
              </a:rPr>
              <a:t>получили живой вирус.</a:t>
            </a:r>
          </a:p>
          <a:p>
            <a:pPr fontAlgn="base"/>
            <a:endParaRPr lang="ru-RU" dirty="0"/>
          </a:p>
        </p:txBody>
      </p:sp>
      <p:sp>
        <p:nvSpPr>
          <p:cNvPr id="5" name="Номер слайда 4"/>
          <p:cNvSpPr>
            <a:spLocks noGrp="1"/>
          </p:cNvSpPr>
          <p:nvPr>
            <p:ph type="sldNum" sz="quarter" idx="12"/>
          </p:nvPr>
        </p:nvSpPr>
        <p:spPr/>
        <p:txBody>
          <a:bodyPr/>
          <a:lstStyle/>
          <a:p>
            <a:fld id="{A98FD755-7699-4EF3-ACE2-49886E4A63F5}" type="slidenum">
              <a:rPr lang="ru-RU" smtClean="0"/>
              <a:t>21</a:t>
            </a:fld>
            <a:endParaRPr lang="ru-RU"/>
          </a:p>
        </p:txBody>
      </p:sp>
    </p:spTree>
    <p:extLst>
      <p:ext uri="{BB962C8B-B14F-4D97-AF65-F5344CB8AC3E}">
        <p14:creationId xmlns:p14="http://schemas.microsoft.com/office/powerpoint/2010/main" val="4184589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522897"/>
          </a:xfrm>
        </p:spPr>
        <p:txBody>
          <a:bodyPr>
            <a:normAutofit fontScale="90000"/>
          </a:bodyPr>
          <a:lstStyle/>
          <a:p>
            <a:r>
              <a:rPr lang="ru-RU" sz="2700" b="1" dirty="0">
                <a:solidFill>
                  <a:schemeClr val="tx1"/>
                </a:solidFill>
                <a:latin typeface="Times New Roman" panose="02020603050405020304" pitchFamily="18" charset="0"/>
                <a:cs typeface="Times New Roman" panose="02020603050405020304" pitchFamily="18" charset="0"/>
              </a:rPr>
              <a:t>Повышают вероятность развития ВАПП такие состояния</a:t>
            </a:r>
            <a:r>
              <a:rPr lang="ru-RU" sz="3200" b="1" dirty="0"/>
              <a:t>:</a:t>
            </a:r>
            <a:r>
              <a:rPr lang="ru-RU" sz="3200" dirty="0"/>
              <a:t/>
            </a:r>
            <a:br>
              <a:rPr lang="ru-RU" sz="3200" dirty="0"/>
            </a:b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072662"/>
            <a:ext cx="10515600" cy="5104301"/>
          </a:xfrm>
        </p:spPr>
        <p:txBody>
          <a:bodyPr>
            <a:normAutofit/>
          </a:bodyPr>
          <a:lstStyle/>
          <a:p>
            <a:pPr lvl="0" fontAlgn="base"/>
            <a:r>
              <a:rPr lang="ru-RU" sz="2400" u="sng" dirty="0" smtClean="0">
                <a:solidFill>
                  <a:schemeClr val="tx1"/>
                </a:solidFill>
                <a:latin typeface="Times New Roman" panose="02020603050405020304" pitchFamily="18" charset="0"/>
                <a:cs typeface="Times New Roman" panose="02020603050405020304" pitchFamily="18" charset="0"/>
                <a:hlinkClick r:id="rId2"/>
              </a:rPr>
              <a:t>ВИЧ-инфицирование</a:t>
            </a:r>
            <a:r>
              <a:rPr lang="ru-RU" sz="2400" dirty="0">
                <a:solidFill>
                  <a:schemeClr val="tx1"/>
                </a:solidFill>
                <a:latin typeface="Times New Roman" panose="02020603050405020304" pitchFamily="18" charset="0"/>
                <a:cs typeface="Times New Roman" panose="02020603050405020304" pitchFamily="18" charset="0"/>
              </a:rPr>
              <a:t>;</a:t>
            </a:r>
          </a:p>
          <a:p>
            <a:pPr lvl="0" fontAlgn="base"/>
            <a:r>
              <a:rPr lang="ru-RU" sz="2400" u="sng" dirty="0">
                <a:solidFill>
                  <a:schemeClr val="tx1"/>
                </a:solidFill>
                <a:latin typeface="Times New Roman" panose="02020603050405020304" pitchFamily="18" charset="0"/>
                <a:cs typeface="Times New Roman" panose="02020603050405020304" pitchFamily="18" charset="0"/>
                <a:hlinkClick r:id="rId3"/>
              </a:rPr>
              <a:t>онкологическая болезнь</a:t>
            </a:r>
            <a:r>
              <a:rPr lang="ru-RU" sz="2400" dirty="0">
                <a:solidFill>
                  <a:schemeClr val="tx1"/>
                </a:solidFill>
                <a:latin typeface="Times New Roman" panose="02020603050405020304" pitchFamily="18" charset="0"/>
                <a:cs typeface="Times New Roman" panose="02020603050405020304" pitchFamily="18" charset="0"/>
              </a:rPr>
              <a:t>;</a:t>
            </a:r>
          </a:p>
          <a:p>
            <a:pPr lvl="0" fontAlgn="base"/>
            <a:r>
              <a:rPr lang="ru-RU" sz="2400" dirty="0">
                <a:solidFill>
                  <a:schemeClr val="tx1"/>
                </a:solidFill>
                <a:latin typeface="Times New Roman" panose="02020603050405020304" pitchFamily="18" charset="0"/>
                <a:cs typeface="Times New Roman" panose="02020603050405020304" pitchFamily="18" charset="0"/>
              </a:rPr>
              <a:t>псориаз;</a:t>
            </a:r>
          </a:p>
          <a:p>
            <a:pPr lvl="0" fontAlgn="base"/>
            <a:r>
              <a:rPr lang="ru-RU" sz="2400" dirty="0">
                <a:solidFill>
                  <a:schemeClr val="tx1"/>
                </a:solidFill>
                <a:latin typeface="Times New Roman" panose="02020603050405020304" pitchFamily="18" charset="0"/>
                <a:cs typeface="Times New Roman" panose="02020603050405020304" pitchFamily="18" charset="0"/>
              </a:rPr>
              <a:t>слабость иммунной системы вследствие перенесенного инфекционного или неинфекционного заболевания.</a:t>
            </a:r>
          </a:p>
          <a:p>
            <a:pPr fontAlgn="base"/>
            <a:r>
              <a:rPr lang="ru-RU" sz="2400" dirty="0" smtClean="0">
                <a:solidFill>
                  <a:schemeClr val="tx1"/>
                </a:solidFill>
                <a:latin typeface="Times New Roman" panose="02020603050405020304" pitchFamily="18" charset="0"/>
                <a:cs typeface="Times New Roman" panose="02020603050405020304" pitchFamily="18" charset="0"/>
              </a:rPr>
              <a:t>Развитие ВАПП связано со </a:t>
            </a:r>
            <a:r>
              <a:rPr lang="ru-RU" sz="2400" dirty="0">
                <a:solidFill>
                  <a:schemeClr val="tx1"/>
                </a:solidFill>
                <a:latin typeface="Times New Roman" panose="02020603050405020304" pitchFamily="18" charset="0"/>
                <a:cs typeface="Times New Roman" panose="02020603050405020304" pitchFamily="18" charset="0"/>
              </a:rPr>
              <a:t>способностью возбудителя, содержащегося в </a:t>
            </a:r>
            <a:r>
              <a:rPr lang="ru-RU" sz="2400" dirty="0" smtClean="0">
                <a:solidFill>
                  <a:schemeClr val="tx1"/>
                </a:solidFill>
                <a:latin typeface="Times New Roman" panose="02020603050405020304" pitchFamily="18" charset="0"/>
                <a:cs typeface="Times New Roman" panose="02020603050405020304" pitchFamily="18" charset="0"/>
              </a:rPr>
              <a:t>вакцине, </a:t>
            </a:r>
            <a:r>
              <a:rPr lang="ru-RU" sz="2400" dirty="0">
                <a:solidFill>
                  <a:schemeClr val="tx1"/>
                </a:solidFill>
                <a:latin typeface="Times New Roman" panose="02020603050405020304" pitchFamily="18" charset="0"/>
                <a:cs typeface="Times New Roman" panose="02020603050405020304" pitchFamily="18" charset="0"/>
              </a:rPr>
              <a:t>мутировать и агрессивно воздействовать на организм. </a:t>
            </a:r>
          </a:p>
        </p:txBody>
      </p:sp>
      <p:sp>
        <p:nvSpPr>
          <p:cNvPr id="5" name="Номер слайда 4"/>
          <p:cNvSpPr>
            <a:spLocks noGrp="1"/>
          </p:cNvSpPr>
          <p:nvPr>
            <p:ph type="sldNum" sz="quarter" idx="12"/>
          </p:nvPr>
        </p:nvSpPr>
        <p:spPr/>
        <p:txBody>
          <a:bodyPr/>
          <a:lstStyle/>
          <a:p>
            <a:fld id="{A98FD755-7699-4EF3-ACE2-49886E4A63F5}" type="slidenum">
              <a:rPr lang="ru-RU" smtClean="0"/>
              <a:t>22</a:t>
            </a:fld>
            <a:endParaRPr lang="ru-RU"/>
          </a:p>
        </p:txBody>
      </p:sp>
    </p:spTree>
    <p:extLst>
      <p:ext uri="{BB962C8B-B14F-4D97-AF65-F5344CB8AC3E}">
        <p14:creationId xmlns:p14="http://schemas.microsoft.com/office/powerpoint/2010/main" val="686096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32338"/>
          </a:xfrm>
        </p:spPr>
        <p:txBody>
          <a:bodyPr>
            <a:normAutofit fontScale="90000"/>
          </a:bodyPr>
          <a:lstStyle/>
          <a:p>
            <a:pPr algn="ctr"/>
            <a:r>
              <a:rPr lang="ru-RU" sz="2400" dirty="0">
                <a:solidFill>
                  <a:schemeClr val="tx1"/>
                </a:solidFill>
                <a:latin typeface="Times New Roman" panose="02020603050405020304" pitchFamily="18" charset="0"/>
                <a:cs typeface="Times New Roman" panose="02020603050405020304" pitchFamily="18" charset="0"/>
              </a:rPr>
              <a:t>Признаки и симптомы </a:t>
            </a:r>
            <a:r>
              <a:rPr lang="ru-RU" sz="2400" dirty="0" err="1">
                <a:solidFill>
                  <a:schemeClr val="tx1"/>
                </a:solidFill>
                <a:latin typeface="Times New Roman" panose="02020603050405020304" pitchFamily="18" charset="0"/>
                <a:cs typeface="Times New Roman" panose="02020603050405020304" pitchFamily="18" charset="0"/>
              </a:rPr>
              <a:t>вакциноассоциированного</a:t>
            </a:r>
            <a:r>
              <a:rPr lang="ru-RU" sz="2400" dirty="0">
                <a:solidFill>
                  <a:schemeClr val="tx1"/>
                </a:solidFill>
                <a:latin typeface="Times New Roman" panose="02020603050405020304" pitchFamily="18" charset="0"/>
                <a:cs typeface="Times New Roman" panose="02020603050405020304" pitchFamily="18" charset="0"/>
              </a:rPr>
              <a:t> полиомиелита у детей</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3" y="1441939"/>
            <a:ext cx="9917397" cy="5055576"/>
          </a:xfrm>
        </p:spPr>
        <p:txBody>
          <a:bodyPr>
            <a:normAutofit fontScale="85000" lnSpcReduction="20000"/>
          </a:bodyPr>
          <a:lstStyle/>
          <a:p>
            <a:pPr algn="just" fontAlgn="base"/>
            <a:r>
              <a:rPr lang="ru-RU" dirty="0">
                <a:latin typeface="Times New Roman" panose="02020603050405020304" pitchFamily="18" charset="0"/>
                <a:cs typeface="Times New Roman" panose="02020603050405020304" pitchFamily="18" charset="0"/>
              </a:rPr>
              <a:t>ВАПП развивается крайне редко. Инкубационный период длится от 5 до 30 дней. У лиц с иммунодефицитом патологические признаки могут начать появляться через полгода после прививки. Симптоматика зависит от вида патологии и состояния иммунной системы человека.</a:t>
            </a:r>
          </a:p>
          <a:p>
            <a:pPr algn="just" fontAlgn="base"/>
            <a:endParaRPr lang="ru-RU" b="1" dirty="0" smtClean="0">
              <a:latin typeface="Times New Roman" panose="02020603050405020304" pitchFamily="18" charset="0"/>
              <a:cs typeface="Times New Roman" panose="02020603050405020304" pitchFamily="18" charset="0"/>
            </a:endParaRPr>
          </a:p>
          <a:p>
            <a:pPr algn="just" fontAlgn="base"/>
            <a:r>
              <a:rPr lang="ru-RU" b="1" dirty="0" smtClean="0">
                <a:latin typeface="Times New Roman" panose="02020603050405020304" pitchFamily="18" charset="0"/>
                <a:cs typeface="Times New Roman" panose="02020603050405020304" pitchFamily="18" charset="0"/>
              </a:rPr>
              <a:t>выделяют </a:t>
            </a:r>
            <a:r>
              <a:rPr lang="ru-RU" b="1" dirty="0">
                <a:latin typeface="Times New Roman" panose="02020603050405020304" pitchFamily="18" charset="0"/>
                <a:cs typeface="Times New Roman" panose="02020603050405020304" pitchFamily="18" charset="0"/>
              </a:rPr>
              <a:t>такие формы ВАПП:</a:t>
            </a:r>
            <a:endParaRPr lang="ru-RU" dirty="0">
              <a:latin typeface="Times New Roman" panose="02020603050405020304" pitchFamily="18" charset="0"/>
              <a:cs typeface="Times New Roman" panose="02020603050405020304" pitchFamily="18" charset="0"/>
            </a:endParaRPr>
          </a:p>
          <a:p>
            <a:pPr lvl="0" algn="just" fontAlgn="base"/>
            <a:r>
              <a:rPr lang="ru-RU" b="1" dirty="0" err="1">
                <a:latin typeface="Times New Roman" panose="02020603050405020304" pitchFamily="18" charset="0"/>
                <a:cs typeface="Times New Roman" panose="02020603050405020304" pitchFamily="18" charset="0"/>
              </a:rPr>
              <a:t>инаппарантная</a:t>
            </a:r>
            <a:r>
              <a:rPr lang="ru-RU" dirty="0">
                <a:latin typeface="Times New Roman" panose="02020603050405020304" pitchFamily="18" charset="0"/>
                <a:cs typeface="Times New Roman" panose="02020603050405020304" pitchFamily="18" charset="0"/>
              </a:rPr>
              <a:t>. Признаки болезни отсутствуют. Полиомиелитный вирус обнаруживается лишь в результатах анализа крови. Такой тип патологии встречается редко;</a:t>
            </a:r>
          </a:p>
          <a:p>
            <a:pPr lvl="0" algn="just" fontAlgn="base"/>
            <a:r>
              <a:rPr lang="ru-RU" b="1" dirty="0">
                <a:latin typeface="Times New Roman" panose="02020603050405020304" pitchFamily="18" charset="0"/>
                <a:cs typeface="Times New Roman" panose="02020603050405020304" pitchFamily="18" charset="0"/>
              </a:rPr>
              <a:t>висцеральная</a:t>
            </a:r>
            <a:r>
              <a:rPr lang="ru-RU" dirty="0">
                <a:latin typeface="Times New Roman" panose="02020603050405020304" pitchFamily="18" charset="0"/>
                <a:cs typeface="Times New Roman" panose="02020603050405020304" pitchFamily="18" charset="0"/>
              </a:rPr>
              <a:t>. Это более распространенный вид ВАПП. У пострадавшего наблюдаются гипертермия, боль в горле, </a:t>
            </a:r>
            <a:r>
              <a:rPr lang="ru-RU" dirty="0" err="1">
                <a:latin typeface="Times New Roman" panose="02020603050405020304" pitchFamily="18" charset="0"/>
                <a:cs typeface="Times New Roman" panose="02020603050405020304" pitchFamily="18" charset="0"/>
              </a:rPr>
              <a:t>подташнивание</a:t>
            </a:r>
            <a:r>
              <a:rPr lang="ru-RU" dirty="0">
                <a:latin typeface="Times New Roman" panose="02020603050405020304" pitchFamily="18" charset="0"/>
                <a:cs typeface="Times New Roman" panose="02020603050405020304" pitchFamily="18" charset="0"/>
              </a:rPr>
              <a:t>, </a:t>
            </a:r>
            <a:r>
              <a:rPr lang="ru-RU" u="sng" dirty="0">
                <a:solidFill>
                  <a:schemeClr val="tx1"/>
                </a:solidFill>
                <a:latin typeface="Times New Roman" panose="02020603050405020304" pitchFamily="18" charset="0"/>
                <a:cs typeface="Times New Roman" panose="02020603050405020304" pitchFamily="18" charset="0"/>
                <a:hlinkClick r:id="rId2"/>
              </a:rPr>
              <a:t>кашель</a:t>
            </a:r>
            <a:r>
              <a:rPr lang="ru-RU" dirty="0">
                <a:solidFill>
                  <a:schemeClr val="tx1"/>
                </a:solidFill>
                <a:latin typeface="Times New Roman" panose="02020603050405020304" pitchFamily="18" charset="0"/>
                <a:cs typeface="Times New Roman" panose="02020603050405020304" pitchFamily="18" charset="0"/>
              </a:rPr>
              <a:t>, </a:t>
            </a:r>
            <a:r>
              <a:rPr lang="ru-RU" u="sng" dirty="0">
                <a:solidFill>
                  <a:schemeClr val="tx1"/>
                </a:solidFill>
                <a:latin typeface="Times New Roman" panose="02020603050405020304" pitchFamily="18" charset="0"/>
                <a:cs typeface="Times New Roman" panose="02020603050405020304" pitchFamily="18" charset="0"/>
                <a:hlinkClick r:id="rId3"/>
              </a:rPr>
              <a:t>ринит</a:t>
            </a:r>
            <a:r>
              <a:rPr lang="ru-RU" dirty="0">
                <a:solidFill>
                  <a:schemeClr val="tx1"/>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 понос. Спустя неделю все проходит;</a:t>
            </a:r>
          </a:p>
          <a:p>
            <a:pPr lvl="0" algn="just" fontAlgn="base"/>
            <a:r>
              <a:rPr lang="ru-RU" b="1" dirty="0" err="1">
                <a:latin typeface="Times New Roman" panose="02020603050405020304" pitchFamily="18" charset="0"/>
                <a:cs typeface="Times New Roman" panose="02020603050405020304" pitchFamily="18" charset="0"/>
              </a:rPr>
              <a:t>непаралитическая</a:t>
            </a:r>
            <a:r>
              <a:rPr lang="ru-RU" dirty="0">
                <a:latin typeface="Times New Roman" panose="02020603050405020304" pitchFamily="18" charset="0"/>
                <a:cs typeface="Times New Roman" panose="02020603050405020304" pitchFamily="18" charset="0"/>
              </a:rPr>
              <a:t>. Возникают те же самые симптомы, что и при висцеральной форме, но они более выражены. Также для такого типа ВАПП характерны неврологические проявления, напряжение затылочных мышц. Наблюдаются сильные головные боли без параличей. Выздоровление наступает спустя месяц;</a:t>
            </a:r>
          </a:p>
          <a:p>
            <a:pPr lvl="0" algn="just" fontAlgn="base"/>
            <a:r>
              <a:rPr lang="ru-RU" b="1" dirty="0">
                <a:latin typeface="Times New Roman" panose="02020603050405020304" pitchFamily="18" charset="0"/>
                <a:cs typeface="Times New Roman" panose="02020603050405020304" pitchFamily="18" charset="0"/>
              </a:rPr>
              <a:t>паралитическая</a:t>
            </a:r>
            <a:r>
              <a:rPr lang="ru-RU" dirty="0">
                <a:latin typeface="Times New Roman" panose="02020603050405020304" pitchFamily="18" charset="0"/>
                <a:cs typeface="Times New Roman" panose="02020603050405020304" pitchFamily="18" charset="0"/>
              </a:rPr>
              <a:t>. Самый опасный и тяжелый вид ВАПП. Начинается патология с симптомов простуды. Потом самочувствие начинает стремительно ухудшаться: появляются эпизоды потери сознания, бред, судорожные припадки. При проведении пальцем по позвоночнику пострадавший испытывает сильную боль. При гибели одной четвертой части всех нервных клеток возникает паралич рук или ног. Полная обездвиженность встречается лишь в 1% случаев. Опасным для жизни считается </a:t>
            </a:r>
            <a:r>
              <a:rPr lang="ru-RU" dirty="0" err="1">
                <a:latin typeface="Times New Roman" panose="02020603050405020304" pitchFamily="18" charset="0"/>
                <a:cs typeface="Times New Roman" panose="02020603050405020304" pitchFamily="18" charset="0"/>
              </a:rPr>
              <a:t>атрофирование</a:t>
            </a:r>
            <a:r>
              <a:rPr lang="ru-RU" dirty="0">
                <a:latin typeface="Times New Roman" panose="02020603050405020304" pitchFamily="18" charset="0"/>
                <a:cs typeface="Times New Roman" panose="02020603050405020304" pitchFamily="18" charset="0"/>
              </a:rPr>
              <a:t> мышц дыхательной системы.</a:t>
            </a:r>
          </a:p>
          <a:p>
            <a:pPr algn="just" fontAlgn="base"/>
            <a:r>
              <a:rPr lang="ru-RU" dirty="0">
                <a:latin typeface="Times New Roman" panose="02020603050405020304" pitchFamily="18" charset="0"/>
                <a:cs typeface="Times New Roman" panose="02020603050405020304" pitchFamily="18" charset="0"/>
              </a:rPr>
              <a:t>По статистическим данным, у 2/3 детей в начале развития патологии повышается температура. Кишечный синдром отмечается у 1/3 пострадавших. Вялые парезы наблюдаются на пятый день болезни. Они отличаются стойкостью и сохраняются в течение двух месяцев. Чаще всего ВАПП возникает у грудных малышей.</a:t>
            </a:r>
          </a:p>
          <a:p>
            <a:endParaRPr lang="ru-RU" dirty="0"/>
          </a:p>
        </p:txBody>
      </p:sp>
      <p:sp>
        <p:nvSpPr>
          <p:cNvPr id="5" name="Номер слайда 4"/>
          <p:cNvSpPr>
            <a:spLocks noGrp="1"/>
          </p:cNvSpPr>
          <p:nvPr>
            <p:ph type="sldNum" sz="quarter" idx="12"/>
          </p:nvPr>
        </p:nvSpPr>
        <p:spPr/>
        <p:txBody>
          <a:bodyPr/>
          <a:lstStyle/>
          <a:p>
            <a:fld id="{A98FD755-7699-4EF3-ACE2-49886E4A63F5}" type="slidenum">
              <a:rPr lang="ru-RU" smtClean="0"/>
              <a:t>23</a:t>
            </a:fld>
            <a:endParaRPr lang="ru-RU"/>
          </a:p>
        </p:txBody>
      </p:sp>
    </p:spTree>
    <p:extLst>
      <p:ext uri="{BB962C8B-B14F-4D97-AF65-F5344CB8AC3E}">
        <p14:creationId xmlns:p14="http://schemas.microsoft.com/office/powerpoint/2010/main" val="2177464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677334" y="5653454"/>
            <a:ext cx="8596667" cy="589084"/>
          </a:xfrm>
        </p:spPr>
        <p:txBody>
          <a:bodyPr>
            <a:normAutofit fontScale="90000"/>
          </a:bodyPr>
          <a:lstStyle/>
          <a:p>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b="1" dirty="0" smtClean="0">
                <a:solidFill>
                  <a:schemeClr val="tx1"/>
                </a:solidFill>
                <a:latin typeface="Times New Roman" panose="02020603050405020304" pitchFamily="18" charset="0"/>
                <a:cs typeface="Times New Roman" panose="02020603050405020304" pitchFamily="18" charset="0"/>
              </a:rPr>
              <a:t>Тяжелое </a:t>
            </a:r>
            <a:r>
              <a:rPr lang="ru-RU" b="1" dirty="0">
                <a:solidFill>
                  <a:schemeClr val="tx1"/>
                </a:solidFill>
                <a:latin typeface="Times New Roman" panose="02020603050405020304" pitchFamily="18" charset="0"/>
                <a:cs typeface="Times New Roman" panose="02020603050405020304" pitchFamily="18" charset="0"/>
              </a:rPr>
              <a:t>развитие ВАП, приведшее пациента к инвалидности</a:t>
            </a:r>
          </a:p>
        </p:txBody>
      </p:sp>
      <p:sp>
        <p:nvSpPr>
          <p:cNvPr id="7" name="Рисунок 6"/>
          <p:cNvSpPr>
            <a:spLocks noGrp="1"/>
          </p:cNvSpPr>
          <p:nvPr>
            <p:ph type="pic" idx="1"/>
          </p:nvPr>
        </p:nvSpPr>
        <p:spPr/>
      </p:sp>
      <p:sp>
        <p:nvSpPr>
          <p:cNvPr id="3" name="Объект 2"/>
          <p:cNvSpPr>
            <a:spLocks noGrp="1"/>
          </p:cNvSpPr>
          <p:nvPr>
            <p:ph type="body" sz="half" idx="2"/>
          </p:nvPr>
        </p:nvSpPr>
        <p:spPr/>
        <p:txBody>
          <a:bodyPr/>
          <a:lstStyle/>
          <a:p>
            <a:endParaRPr lang="ru-RU" dirty="0" smtClean="0"/>
          </a:p>
          <a:p>
            <a:endParaRPr lang="ru-RU" dirty="0" smtClean="0"/>
          </a:p>
          <a:p>
            <a:endParaRPr lang="ru-RU" dirty="0"/>
          </a:p>
          <a:p>
            <a:endParaRPr lang="ru-RU" dirty="0" smtClean="0"/>
          </a:p>
          <a:p>
            <a:endParaRPr lang="ru-RU" dirty="0"/>
          </a:p>
        </p:txBody>
      </p:sp>
      <p:pic>
        <p:nvPicPr>
          <p:cNvPr id="4" name="Рисунок 3" descr="Ребенок-инвалид играет"/>
          <p:cNvPicPr/>
          <p:nvPr/>
        </p:nvPicPr>
        <p:blipFill>
          <a:blip r:embed="rId3">
            <a:extLst>
              <a:ext uri="{28A0092B-C50C-407E-A947-70E740481C1C}">
                <a14:useLocalDpi xmlns:a14="http://schemas.microsoft.com/office/drawing/2010/main" val="0"/>
              </a:ext>
            </a:extLst>
          </a:blip>
          <a:srcRect/>
          <a:stretch>
            <a:fillRect/>
          </a:stretch>
        </p:blipFill>
        <p:spPr bwMode="auto">
          <a:xfrm>
            <a:off x="677334" y="536332"/>
            <a:ext cx="8765604" cy="5055576"/>
          </a:xfrm>
          <a:prstGeom prst="rect">
            <a:avLst/>
          </a:prstGeom>
          <a:noFill/>
          <a:ln>
            <a:noFill/>
          </a:ln>
        </p:spPr>
      </p:pic>
      <p:sp>
        <p:nvSpPr>
          <p:cNvPr id="5" name="Номер слайда 4"/>
          <p:cNvSpPr>
            <a:spLocks noGrp="1"/>
          </p:cNvSpPr>
          <p:nvPr>
            <p:ph type="sldNum" sz="quarter" idx="12"/>
          </p:nvPr>
        </p:nvSpPr>
        <p:spPr/>
        <p:txBody>
          <a:bodyPr/>
          <a:lstStyle/>
          <a:p>
            <a:fld id="{A98FD755-7699-4EF3-ACE2-49886E4A63F5}" type="slidenum">
              <a:rPr lang="ru-RU" smtClean="0"/>
              <a:t>24</a:t>
            </a:fld>
            <a:endParaRPr lang="ru-RU"/>
          </a:p>
        </p:txBody>
      </p:sp>
    </p:spTree>
    <p:extLst>
      <p:ext uri="{BB962C8B-B14F-4D97-AF65-F5344CB8AC3E}">
        <p14:creationId xmlns:p14="http://schemas.microsoft.com/office/powerpoint/2010/main" val="396323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77334" y="609600"/>
            <a:ext cx="8596668" cy="630115"/>
          </a:xfrm>
        </p:spPr>
        <p:txBody>
          <a:bodyPr>
            <a:normAutofit/>
          </a:bodyPr>
          <a:lstStyle/>
          <a:p>
            <a:pPr algn="ctr"/>
            <a:r>
              <a:rPr lang="ru-RU" sz="2400" dirty="0">
                <a:solidFill>
                  <a:schemeClr val="tx1"/>
                </a:solidFill>
                <a:latin typeface="Times New Roman" panose="02020603050405020304" pitchFamily="18" charset="0"/>
                <a:cs typeface="Times New Roman" panose="02020603050405020304" pitchFamily="18" charset="0"/>
              </a:rPr>
              <a:t>Симптоматика заболевания</a:t>
            </a:r>
          </a:p>
        </p:txBody>
      </p:sp>
      <p:sp>
        <p:nvSpPr>
          <p:cNvPr id="6" name="Объект 5"/>
          <p:cNvSpPr>
            <a:spLocks noGrp="1"/>
          </p:cNvSpPr>
          <p:nvPr>
            <p:ph idx="1"/>
          </p:nvPr>
        </p:nvSpPr>
        <p:spPr>
          <a:xfrm>
            <a:off x="677334" y="1239715"/>
            <a:ext cx="8596668" cy="4801647"/>
          </a:xfrm>
        </p:spPr>
        <p:txBody>
          <a:bodyPr>
            <a:normAutofit/>
          </a:bodyPr>
          <a:lstStyle/>
          <a:p>
            <a:pPr marL="0" indent="0" algn="just">
              <a:lnSpc>
                <a:spcPct val="120000"/>
              </a:lnSpc>
              <a:spcBef>
                <a:spcPts val="0"/>
              </a:spcBef>
              <a:buNone/>
            </a:pPr>
            <a:r>
              <a:rPr lang="ru-RU" dirty="0"/>
              <a:t> </a:t>
            </a:r>
            <a:r>
              <a:rPr lang="ru-RU" dirty="0">
                <a:latin typeface="Times New Roman" panose="02020603050405020304" pitchFamily="18" charset="0"/>
                <a:cs typeface="Times New Roman" panose="02020603050405020304" pitchFamily="18" charset="0"/>
              </a:rPr>
              <a:t>Наиболее часто </a:t>
            </a:r>
            <a:r>
              <a:rPr lang="ru-RU" dirty="0" err="1">
                <a:latin typeface="Times New Roman" panose="02020603050405020304" pitchFamily="18" charset="0"/>
                <a:cs typeface="Times New Roman" panose="02020603050405020304" pitchFamily="18" charset="0"/>
              </a:rPr>
              <a:t>вакциноассоциированная</a:t>
            </a:r>
            <a:r>
              <a:rPr lang="ru-RU" dirty="0">
                <a:latin typeface="Times New Roman" panose="02020603050405020304" pitchFamily="18" charset="0"/>
                <a:cs typeface="Times New Roman" panose="02020603050405020304" pitchFamily="18" charset="0"/>
              </a:rPr>
              <a:t> форма полиомиелита отмечается у пациентов с лейкозами, ВИЧ, тяжелыми формами заболеваний ЖКТ. У абсолютно здоровых детей такое заболевание встречается крайне редко. </a:t>
            </a:r>
            <a:endParaRPr lang="ru-RU" dirty="0" smtClean="0">
              <a:latin typeface="Times New Roman" panose="02020603050405020304" pitchFamily="18" charset="0"/>
              <a:cs typeface="Times New Roman" panose="02020603050405020304" pitchFamily="18" charset="0"/>
            </a:endParaRPr>
          </a:p>
          <a:p>
            <a:pPr marL="0" algn="just">
              <a:lnSpc>
                <a:spcPct val="120000"/>
              </a:lnSpc>
              <a:spcBef>
                <a:spcPts val="0"/>
              </a:spcBef>
            </a:pPr>
            <a:r>
              <a:rPr lang="ru-RU" dirty="0" smtClean="0">
                <a:latin typeface="Times New Roman" panose="02020603050405020304" pitchFamily="18" charset="0"/>
                <a:cs typeface="Times New Roman" panose="02020603050405020304" pitchFamily="18" charset="0"/>
              </a:rPr>
              <a:t>Симптомы </a:t>
            </a:r>
            <a:r>
              <a:rPr lang="ru-RU" dirty="0">
                <a:latin typeface="Times New Roman" panose="02020603050405020304" pitchFamily="18" charset="0"/>
                <a:cs typeface="Times New Roman" panose="02020603050405020304" pitchFamily="18" charset="0"/>
              </a:rPr>
              <a:t>заболевания могут возникнуть в разный период времени, в зависимости от пути проникновения инфекции: первичные симптомы абортивной формы </a:t>
            </a:r>
            <a:r>
              <a:rPr lang="ru-RU" dirty="0" err="1">
                <a:latin typeface="Times New Roman" panose="02020603050405020304" pitchFamily="18" charset="0"/>
                <a:cs typeface="Times New Roman" panose="02020603050405020304" pitchFamily="18" charset="0"/>
              </a:rPr>
              <a:t>вакциноассоциированного</a:t>
            </a:r>
            <a:r>
              <a:rPr lang="ru-RU" dirty="0">
                <a:latin typeface="Times New Roman" panose="02020603050405020304" pitchFamily="18" charset="0"/>
                <a:cs typeface="Times New Roman" panose="02020603050405020304" pitchFamily="18" charset="0"/>
              </a:rPr>
              <a:t> вида полиомиелита после попадания живой вакцины наблюдаются в период с 4 дня по 30 день; признаки </a:t>
            </a:r>
            <a:r>
              <a:rPr lang="ru-RU" dirty="0" err="1">
                <a:latin typeface="Times New Roman" panose="02020603050405020304" pitchFamily="18" charset="0"/>
                <a:cs typeface="Times New Roman" panose="02020603050405020304" pitchFamily="18" charset="0"/>
              </a:rPr>
              <a:t>вакциноассоциированной</a:t>
            </a:r>
            <a:r>
              <a:rPr lang="ru-RU" dirty="0">
                <a:latin typeface="Times New Roman" panose="02020603050405020304" pitchFamily="18" charset="0"/>
                <a:cs typeface="Times New Roman" panose="02020603050405020304" pitchFamily="18" charset="0"/>
              </a:rPr>
              <a:t> формы полиомиелита, </a:t>
            </a:r>
            <a:r>
              <a:rPr lang="ru-RU" dirty="0" err="1">
                <a:latin typeface="Times New Roman" panose="02020603050405020304" pitchFamily="18" charset="0"/>
                <a:cs typeface="Times New Roman" panose="02020603050405020304" pitchFamily="18" charset="0"/>
              </a:rPr>
              <a:t>развившегося</a:t>
            </a:r>
            <a:r>
              <a:rPr lang="ru-RU" dirty="0">
                <a:latin typeface="Times New Roman" panose="02020603050405020304" pitchFamily="18" charset="0"/>
                <a:cs typeface="Times New Roman" panose="02020603050405020304" pitchFamily="18" charset="0"/>
              </a:rPr>
              <a:t> после контакта с пациентом, привитым ОПВ, появляются в течение 2–3 месяцев; у пациентов с иммунодефицитом симптомы заболевания способны появиться по истечении 6 месяцев. </a:t>
            </a:r>
          </a:p>
          <a:p>
            <a:pPr marL="0" algn="just">
              <a:lnSpc>
                <a:spcPct val="120000"/>
              </a:lnSpc>
              <a:spcBef>
                <a:spcPts val="0"/>
              </a:spcBef>
            </a:pPr>
            <a:r>
              <a:rPr lang="ru-RU" dirty="0">
                <a:latin typeface="Times New Roman" panose="02020603050405020304" pitchFamily="18" charset="0"/>
                <a:cs typeface="Times New Roman" panose="02020603050405020304" pitchFamily="18" charset="0"/>
              </a:rPr>
              <a:t>Симптомы </a:t>
            </a:r>
            <a:r>
              <a:rPr lang="ru-RU" dirty="0" err="1">
                <a:latin typeface="Times New Roman" panose="02020603050405020304" pitchFamily="18" charset="0"/>
                <a:cs typeface="Times New Roman" panose="02020603050405020304" pitchFamily="18" charset="0"/>
              </a:rPr>
              <a:t>вакциноассоциированного</a:t>
            </a:r>
            <a:r>
              <a:rPr lang="ru-RU" dirty="0">
                <a:latin typeface="Times New Roman" panose="02020603050405020304" pitchFamily="18" charset="0"/>
                <a:cs typeface="Times New Roman" panose="02020603050405020304" pitchFamily="18" charset="0"/>
              </a:rPr>
              <a:t> полиомиелита свойственны типичным проявлениям полиомиелита, который вызывается вирусом природного происхождения. У пациента наблюдаются следующие проявления</a:t>
            </a:r>
            <a:r>
              <a:rPr lang="ru-RU" dirty="0"/>
              <a:t>. </a:t>
            </a:r>
          </a:p>
          <a:p>
            <a:endParaRPr lang="ru-RU" dirty="0"/>
          </a:p>
        </p:txBody>
      </p:sp>
      <p:sp>
        <p:nvSpPr>
          <p:cNvPr id="3" name="Номер слайда 2"/>
          <p:cNvSpPr>
            <a:spLocks noGrp="1"/>
          </p:cNvSpPr>
          <p:nvPr>
            <p:ph type="sldNum" sz="quarter" idx="12"/>
          </p:nvPr>
        </p:nvSpPr>
        <p:spPr/>
        <p:txBody>
          <a:bodyPr/>
          <a:lstStyle/>
          <a:p>
            <a:fld id="{A98FD755-7699-4EF3-ACE2-49886E4A63F5}" type="slidenum">
              <a:rPr lang="ru-RU" smtClean="0"/>
              <a:t>25</a:t>
            </a:fld>
            <a:endParaRPr lang="ru-RU"/>
          </a:p>
        </p:txBody>
      </p:sp>
    </p:spTree>
    <p:extLst>
      <p:ext uri="{BB962C8B-B14F-4D97-AF65-F5344CB8AC3E}">
        <p14:creationId xmlns:p14="http://schemas.microsoft.com/office/powerpoint/2010/main" val="1945650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35623"/>
          </a:xfrm>
        </p:spPr>
        <p:txBody>
          <a:bodyPr>
            <a:normAutofit/>
          </a:bodyPr>
          <a:lstStyle/>
          <a:p>
            <a:pPr algn="ctr"/>
            <a:r>
              <a:rPr lang="ru-RU" sz="2800" dirty="0">
                <a:solidFill>
                  <a:schemeClr val="tx1"/>
                </a:solidFill>
                <a:latin typeface="Times New Roman" panose="02020603050405020304" pitchFamily="18" charset="0"/>
                <a:cs typeface="Times New Roman" panose="02020603050405020304" pitchFamily="18" charset="0"/>
              </a:rPr>
              <a:t>Симптоматика заболевания</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415563"/>
            <a:ext cx="9222804" cy="4950068"/>
          </a:xfrm>
        </p:spPr>
        <p:txBody>
          <a:bodyPr>
            <a:normAutofit fontScale="92500" lnSpcReduction="10000"/>
          </a:bodyPr>
          <a:lstStyle/>
          <a:p>
            <a:pPr algn="just"/>
            <a:r>
              <a:rPr lang="ru-RU" dirty="0">
                <a:latin typeface="Times New Roman" panose="02020603050405020304" pitchFamily="18" charset="0"/>
                <a:cs typeface="Times New Roman" panose="02020603050405020304" pitchFamily="18" charset="0"/>
              </a:rPr>
              <a:t>При развитии </a:t>
            </a:r>
            <a:r>
              <a:rPr lang="ru-RU" dirty="0" err="1">
                <a:latin typeface="Times New Roman" panose="02020603050405020304" pitchFamily="18" charset="0"/>
                <a:cs typeface="Times New Roman" panose="02020603050405020304" pitchFamily="18" charset="0"/>
              </a:rPr>
              <a:t>вакциноассоциированной</a:t>
            </a:r>
            <a:r>
              <a:rPr lang="ru-RU" dirty="0">
                <a:latin typeface="Times New Roman" panose="02020603050405020304" pitchFamily="18" charset="0"/>
                <a:cs typeface="Times New Roman" panose="02020603050405020304" pitchFamily="18" charset="0"/>
              </a:rPr>
              <a:t> формы паралитического полиомиелита после выполнения ОПВ возможны следующие симптомы: вялость и мышечная слабость; невозможность нормальной координации движений в конечностях; сохранение чувствительности в пораженной области; далее возможно появление вялых параличей. </a:t>
            </a:r>
            <a:endParaRPr lang="ru-RU" dirty="0" smtClean="0">
              <a:latin typeface="Times New Roman" panose="02020603050405020304" pitchFamily="18" charset="0"/>
              <a:cs typeface="Times New Roman" panose="02020603050405020304" pitchFamily="18" charset="0"/>
            </a:endParaRPr>
          </a:p>
          <a:p>
            <a:pPr algn="just"/>
            <a:r>
              <a:rPr lang="ru-RU" dirty="0" smtClean="0">
                <a:latin typeface="Times New Roman" panose="02020603050405020304" pitchFamily="18" charset="0"/>
                <a:cs typeface="Times New Roman" panose="02020603050405020304" pitchFamily="18" charset="0"/>
              </a:rPr>
              <a:t>Стадии </a:t>
            </a:r>
            <a:r>
              <a:rPr lang="ru-RU" dirty="0">
                <a:latin typeface="Times New Roman" panose="02020603050405020304" pitchFamily="18" charset="0"/>
                <a:cs typeface="Times New Roman" panose="02020603050405020304" pitchFamily="18" charset="0"/>
              </a:rPr>
              <a:t>развития и симптоматика развития заболевания в детском возрасте При раннем обращении восстановление начинается после 2 месяцев, а полное выздоровление пациента возможно спустя 6–7 месяцев, но иногда для этого может потребоваться несколько лет. В некоторых случаях выздоровление может не наступить, что приводит к </a:t>
            </a:r>
            <a:r>
              <a:rPr lang="ru-RU" dirty="0" err="1">
                <a:latin typeface="Times New Roman" panose="02020603050405020304" pitchFamily="18" charset="0"/>
                <a:cs typeface="Times New Roman" panose="02020603050405020304" pitchFamily="18" charset="0"/>
              </a:rPr>
              <a:t>инвалидизации</a:t>
            </a:r>
            <a:r>
              <a:rPr lang="ru-RU" dirty="0">
                <a:latin typeface="Times New Roman" panose="02020603050405020304" pitchFamily="18" charset="0"/>
                <a:cs typeface="Times New Roman" panose="02020603050405020304" pitchFamily="18" charset="0"/>
              </a:rPr>
              <a:t> пациента. При параличе дыхательных мышц возможен летальный исход. Клиническая симптоматика отмечается между 4 и 30 днем после проведенной вакцинации, но если ухудшение состояния произошло в результате </a:t>
            </a:r>
            <a:r>
              <a:rPr lang="ru-RU" dirty="0" err="1">
                <a:latin typeface="Times New Roman" panose="02020603050405020304" pitchFamily="18" charset="0"/>
                <a:cs typeface="Times New Roman" panose="02020603050405020304" pitchFamily="18" charset="0"/>
              </a:rPr>
              <a:t>контактирования</a:t>
            </a:r>
            <a:r>
              <a:rPr lang="ru-RU" dirty="0">
                <a:latin typeface="Times New Roman" panose="02020603050405020304" pitchFamily="18" charset="0"/>
                <a:cs typeface="Times New Roman" panose="02020603050405020304" pitchFamily="18" charset="0"/>
              </a:rPr>
              <a:t> с больным человеком, инкубационный период может достигать 2 месяцев. В острый период развития заболевания его прогрессирования не отмечается, а остаточные нарушения при паралитическом полиомиелите могут сохраняться еще в течение 3 месяцев после определения первичной симптоматики. </a:t>
            </a:r>
            <a:endParaRPr lang="ru-RU" dirty="0" smtClean="0">
              <a:latin typeface="Times New Roman" panose="02020603050405020304" pitchFamily="18" charset="0"/>
              <a:cs typeface="Times New Roman" panose="02020603050405020304" pitchFamily="18" charset="0"/>
            </a:endParaRPr>
          </a:p>
          <a:p>
            <a:pPr algn="just"/>
            <a:r>
              <a:rPr lang="ru-RU" b="1" dirty="0" smtClean="0">
                <a:latin typeface="Times New Roman" panose="02020603050405020304" pitchFamily="18" charset="0"/>
                <a:cs typeface="Times New Roman" panose="02020603050405020304" pitchFamily="18" charset="0"/>
              </a:rPr>
              <a:t>Важно</a:t>
            </a: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Предупреждать законных представителей о том, что при </a:t>
            </a:r>
            <a:r>
              <a:rPr lang="ru-RU" b="1" dirty="0">
                <a:latin typeface="Times New Roman" panose="02020603050405020304" pitchFamily="18" charset="0"/>
                <a:cs typeface="Times New Roman" panose="02020603050405020304" pitchFamily="18" charset="0"/>
              </a:rPr>
              <a:t>любом ухудшении состояния ребенка после проведенной вакцинации против полиомиелита </a:t>
            </a:r>
            <a:r>
              <a:rPr lang="ru-RU" b="1" dirty="0" smtClean="0">
                <a:latin typeface="Times New Roman" panose="02020603050405020304" pitchFamily="18" charset="0"/>
                <a:cs typeface="Times New Roman" panose="02020603050405020304" pitchFamily="18" charset="0"/>
              </a:rPr>
              <a:t>ОПВ необходимо </a:t>
            </a:r>
            <a:r>
              <a:rPr lang="ru-RU" b="1" dirty="0">
                <a:latin typeface="Times New Roman" panose="02020603050405020304" pitchFamily="18" charset="0"/>
                <a:cs typeface="Times New Roman" panose="02020603050405020304" pitchFamily="18" charset="0"/>
              </a:rPr>
              <a:t>незамедлительно обратиться за помощью в медицинское учреждение, </a:t>
            </a:r>
            <a:r>
              <a:rPr lang="ru-RU" b="1" dirty="0" smtClean="0">
                <a:latin typeface="Times New Roman" panose="02020603050405020304" pitchFamily="18" charset="0"/>
                <a:cs typeface="Times New Roman" panose="02020603050405020304" pitchFamily="18" charset="0"/>
              </a:rPr>
              <a:t>чтобы </a:t>
            </a:r>
            <a:r>
              <a:rPr lang="ru-RU" b="1" dirty="0">
                <a:latin typeface="Times New Roman" panose="02020603050405020304" pitchFamily="18" charset="0"/>
                <a:cs typeface="Times New Roman" panose="02020603050405020304" pitchFamily="18" charset="0"/>
              </a:rPr>
              <a:t>своевременно предупредить тяжелые последствия</a:t>
            </a:r>
          </a:p>
        </p:txBody>
      </p:sp>
      <p:sp>
        <p:nvSpPr>
          <p:cNvPr id="5" name="Номер слайда 4"/>
          <p:cNvSpPr>
            <a:spLocks noGrp="1"/>
          </p:cNvSpPr>
          <p:nvPr>
            <p:ph type="sldNum" sz="quarter" idx="12"/>
          </p:nvPr>
        </p:nvSpPr>
        <p:spPr/>
        <p:txBody>
          <a:bodyPr/>
          <a:lstStyle/>
          <a:p>
            <a:fld id="{A98FD755-7699-4EF3-ACE2-49886E4A63F5}" type="slidenum">
              <a:rPr lang="ru-RU" smtClean="0"/>
              <a:t>26</a:t>
            </a:fld>
            <a:endParaRPr lang="ru-RU"/>
          </a:p>
        </p:txBody>
      </p:sp>
    </p:spTree>
    <p:extLst>
      <p:ext uri="{BB962C8B-B14F-4D97-AF65-F5344CB8AC3E}">
        <p14:creationId xmlns:p14="http://schemas.microsoft.com/office/powerpoint/2010/main" val="2720133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911469"/>
          </a:xfrm>
        </p:spPr>
        <p:txBody>
          <a:bodyPr>
            <a:normAutofit fontScale="90000"/>
          </a:bodyPr>
          <a:lstStyle/>
          <a:p>
            <a:pPr algn="ctr"/>
            <a:r>
              <a:rPr lang="ru-RU" sz="2800" dirty="0">
                <a:solidFill>
                  <a:schemeClr val="tx1"/>
                </a:solidFill>
                <a:latin typeface="Times New Roman" panose="02020603050405020304" pitchFamily="18" charset="0"/>
                <a:cs typeface="Times New Roman" panose="02020603050405020304" pitchFamily="18" charset="0"/>
              </a:rPr>
              <a:t>Может </a:t>
            </a:r>
            <a:r>
              <a:rPr lang="ru-RU" sz="2800" dirty="0" smtClean="0">
                <a:solidFill>
                  <a:schemeClr val="tx1"/>
                </a:solidFill>
                <a:latin typeface="Times New Roman" panose="02020603050405020304" pitchFamily="18" charset="0"/>
                <a:cs typeface="Times New Roman" panose="02020603050405020304" pitchFamily="18" charset="0"/>
              </a:rPr>
              <a:t> ли развиться </a:t>
            </a:r>
            <a:r>
              <a:rPr lang="ru-RU" sz="2800" dirty="0" err="1">
                <a:solidFill>
                  <a:schemeClr val="tx1"/>
                </a:solidFill>
                <a:latin typeface="Times New Roman" panose="02020603050405020304" pitchFamily="18" charset="0"/>
                <a:cs typeface="Times New Roman" panose="02020603050405020304" pitchFamily="18" charset="0"/>
              </a:rPr>
              <a:t>вакциноассоциированный</a:t>
            </a:r>
            <a:r>
              <a:rPr lang="ru-RU" sz="2800" dirty="0">
                <a:solidFill>
                  <a:schemeClr val="tx1"/>
                </a:solidFill>
                <a:latin typeface="Times New Roman" panose="02020603050405020304" pitchFamily="18" charset="0"/>
                <a:cs typeface="Times New Roman" panose="02020603050405020304" pitchFamily="18" charset="0"/>
              </a:rPr>
              <a:t> полиомиелит у </a:t>
            </a:r>
            <a:r>
              <a:rPr lang="ru-RU" sz="2800" dirty="0" err="1">
                <a:solidFill>
                  <a:schemeClr val="tx1"/>
                </a:solidFill>
                <a:latin typeface="Times New Roman" panose="02020603050405020304" pitchFamily="18" charset="0"/>
                <a:cs typeface="Times New Roman" panose="02020603050405020304" pitchFamily="18" charset="0"/>
              </a:rPr>
              <a:t>непривитых</a:t>
            </a:r>
            <a:r>
              <a:rPr lang="ru-RU" sz="2800" dirty="0">
                <a:solidFill>
                  <a:schemeClr val="tx1"/>
                </a:solidFill>
                <a:latin typeface="Times New Roman" panose="02020603050405020304" pitchFamily="18" charset="0"/>
                <a:cs typeface="Times New Roman" panose="02020603050405020304" pitchFamily="18" charset="0"/>
              </a:rPr>
              <a:t> детей?</a:t>
            </a:r>
          </a:p>
        </p:txBody>
      </p:sp>
      <p:sp>
        <p:nvSpPr>
          <p:cNvPr id="3" name="Объект 2"/>
          <p:cNvSpPr>
            <a:spLocks noGrp="1"/>
          </p:cNvSpPr>
          <p:nvPr>
            <p:ph idx="1"/>
          </p:nvPr>
        </p:nvSpPr>
        <p:spPr>
          <a:xfrm>
            <a:off x="677333" y="1450731"/>
            <a:ext cx="9706381" cy="5231423"/>
          </a:xfrm>
        </p:spPr>
        <p:txBody>
          <a:bodyPr>
            <a:normAutofit fontScale="70000" lnSpcReduction="20000"/>
          </a:bodyPr>
          <a:lstStyle/>
          <a:p>
            <a:pPr algn="just" fontAlgn="base"/>
            <a:r>
              <a:rPr lang="ru-RU" sz="2600" u="sng" dirty="0">
                <a:latin typeface="Times New Roman" panose="02020603050405020304" pitchFamily="18" charset="0"/>
                <a:cs typeface="Times New Roman" panose="02020603050405020304" pitchFamily="18" charset="0"/>
                <a:hlinkClick r:id="rId2"/>
              </a:rPr>
              <a:t>У </a:t>
            </a:r>
            <a:r>
              <a:rPr lang="ru-RU" sz="2600" u="sng" dirty="0" err="1">
                <a:latin typeface="Times New Roman" panose="02020603050405020304" pitchFamily="18" charset="0"/>
                <a:cs typeface="Times New Roman" panose="02020603050405020304" pitchFamily="18" charset="0"/>
                <a:hlinkClick r:id="rId2"/>
              </a:rPr>
              <a:t>непривитых</a:t>
            </a:r>
            <a:r>
              <a:rPr lang="ru-RU" sz="2600" u="sng" dirty="0">
                <a:latin typeface="Times New Roman" panose="02020603050405020304" pitchFamily="18" charset="0"/>
                <a:cs typeface="Times New Roman" panose="02020603050405020304" pitchFamily="18" charset="0"/>
                <a:hlinkClick r:id="rId2"/>
              </a:rPr>
              <a:t> детей</a:t>
            </a:r>
            <a:r>
              <a:rPr lang="ru-RU" sz="2600" dirty="0">
                <a:latin typeface="Times New Roman" panose="02020603050405020304" pitchFamily="18" charset="0"/>
                <a:cs typeface="Times New Roman" panose="02020603050405020304" pitchFamily="18" charset="0"/>
              </a:rPr>
              <a:t> также есть риск развития </a:t>
            </a:r>
            <a:r>
              <a:rPr lang="ru-RU" sz="2600" dirty="0" err="1">
                <a:latin typeface="Times New Roman" panose="02020603050405020304" pitchFamily="18" charset="0"/>
                <a:cs typeface="Times New Roman" panose="02020603050405020304" pitchFamily="18" charset="0"/>
              </a:rPr>
              <a:t>вакциноассоциированного</a:t>
            </a:r>
            <a:r>
              <a:rPr lang="ru-RU" sz="2600" dirty="0">
                <a:latin typeface="Times New Roman" panose="02020603050405020304" pitchFamily="18" charset="0"/>
                <a:cs typeface="Times New Roman" panose="02020603050405020304" pitchFamily="18" charset="0"/>
              </a:rPr>
              <a:t> полиомиелита. Такое возможно, если </a:t>
            </a:r>
            <a:r>
              <a:rPr lang="ru-RU" sz="2600" dirty="0" err="1">
                <a:latin typeface="Times New Roman" panose="02020603050405020304" pitchFamily="18" charset="0"/>
                <a:cs typeface="Times New Roman" panose="02020603050405020304" pitchFamily="18" charset="0"/>
              </a:rPr>
              <a:t>неиммунизированный</a:t>
            </a:r>
            <a:r>
              <a:rPr lang="ru-RU" sz="2600" dirty="0">
                <a:latin typeface="Times New Roman" panose="02020603050405020304" pitchFamily="18" charset="0"/>
                <a:cs typeface="Times New Roman" panose="02020603050405020304" pitchFamily="18" charset="0"/>
              </a:rPr>
              <a:t> ребенок будет контактировать с недавно привитым ОПВ.</a:t>
            </a:r>
          </a:p>
          <a:p>
            <a:pPr algn="just" fontAlgn="base"/>
            <a:r>
              <a:rPr lang="ru-RU" sz="2600" dirty="0">
                <a:latin typeface="Times New Roman" panose="02020603050405020304" pitchFamily="18" charset="0"/>
                <a:cs typeface="Times New Roman" panose="02020603050405020304" pitchFamily="18" charset="0"/>
              </a:rPr>
              <a:t>Живые вакцины содержат ослабленные вирусы. После введения такого препарата человек начинает некоторое время выделять </a:t>
            </a:r>
            <a:r>
              <a:rPr lang="ru-RU" sz="2600" dirty="0" smtClean="0">
                <a:latin typeface="Times New Roman" panose="02020603050405020304" pitchFamily="18" charset="0"/>
                <a:cs typeface="Times New Roman" panose="02020603050405020304" pitchFamily="18" charset="0"/>
              </a:rPr>
              <a:t>вирус. </a:t>
            </a:r>
            <a:r>
              <a:rPr lang="ru-RU" sz="2600" dirty="0">
                <a:latin typeface="Times New Roman" panose="02020603050405020304" pitchFamily="18" charset="0"/>
                <a:cs typeface="Times New Roman" panose="02020603050405020304" pitchFamily="18" charset="0"/>
              </a:rPr>
              <a:t>Этих вакцинных патогенов слишком мало для заражения здорового ребенка, но для лица с иммунодефицитом вполне достаточно для развития контактного ВАПП.</a:t>
            </a:r>
          </a:p>
          <a:p>
            <a:pPr algn="just" fontAlgn="base"/>
            <a:r>
              <a:rPr lang="ru-RU" sz="2600" b="1" dirty="0">
                <a:latin typeface="Times New Roman" panose="02020603050405020304" pitchFamily="18" charset="0"/>
                <a:cs typeface="Times New Roman" panose="02020603050405020304" pitchFamily="18" charset="0"/>
              </a:rPr>
              <a:t>Привитый ОПВ человек представляет опасность для ослабленных лиц в течение двух месяцев после манипуляции.</a:t>
            </a:r>
            <a:r>
              <a:rPr lang="ru-RU" sz="2600" dirty="0">
                <a:latin typeface="Times New Roman" panose="02020603050405020304" pitchFamily="18" charset="0"/>
                <a:cs typeface="Times New Roman" panose="02020603050405020304" pitchFamily="18" charset="0"/>
              </a:rPr>
              <a:t> Для здоровых людей контакт с недавно вакцинированным человеком может пойти на пользу: они получают порцию вирусных штаммов, которая способствует поддержке напряженности иммунитета.</a:t>
            </a:r>
          </a:p>
          <a:p>
            <a:pPr algn="just" fontAlgn="base"/>
            <a:r>
              <a:rPr lang="ru-RU" sz="2600" dirty="0">
                <a:latin typeface="Times New Roman" panose="02020603050405020304" pitchFamily="18" charset="0"/>
                <a:cs typeface="Times New Roman" panose="02020603050405020304" pitchFamily="18" charset="0"/>
              </a:rPr>
              <a:t>Если прививка ОПВ была сделана человеку с низким защитным барьером, то у него может начаться ВАПП. В этом случае больной представляет угрозу даже для здоровых лиц. После заражения, у </a:t>
            </a:r>
            <a:r>
              <a:rPr lang="ru-RU" sz="2600" dirty="0" err="1">
                <a:latin typeface="Times New Roman" panose="02020603050405020304" pitchFamily="18" charset="0"/>
                <a:cs typeface="Times New Roman" panose="02020603050405020304" pitchFamily="18" charset="0"/>
              </a:rPr>
              <a:t>непривитого</a:t>
            </a:r>
            <a:r>
              <a:rPr lang="ru-RU" sz="2600" dirty="0">
                <a:latin typeface="Times New Roman" panose="02020603050405020304" pitchFamily="18" charset="0"/>
                <a:cs typeface="Times New Roman" panose="02020603050405020304" pitchFamily="18" charset="0"/>
              </a:rPr>
              <a:t> появляются все признаки </a:t>
            </a:r>
            <a:r>
              <a:rPr lang="ru-RU" sz="2600" dirty="0" err="1">
                <a:latin typeface="Times New Roman" panose="02020603050405020304" pitchFamily="18" charset="0"/>
                <a:cs typeface="Times New Roman" panose="02020603050405020304" pitchFamily="18" charset="0"/>
              </a:rPr>
              <a:t>вакциноассоциированного</a:t>
            </a:r>
            <a:r>
              <a:rPr lang="ru-RU" sz="2600" dirty="0">
                <a:latin typeface="Times New Roman" panose="02020603050405020304" pitchFamily="18" charset="0"/>
                <a:cs typeface="Times New Roman" panose="02020603050405020304" pitchFamily="18" charset="0"/>
              </a:rPr>
              <a:t> полиомиелита.</a:t>
            </a:r>
          </a:p>
          <a:p>
            <a:pPr algn="just"/>
            <a:r>
              <a:rPr lang="ru-RU" sz="2600" b="1" dirty="0">
                <a:latin typeface="Times New Roman" panose="02020603050405020304" pitchFamily="18" charset="0"/>
                <a:cs typeface="Times New Roman" panose="02020603050405020304" pitchFamily="18" charset="0"/>
              </a:rPr>
              <a:t>Надо отметить, что вероятность заболеть после прививки или контакта с иммунизированным составляет 5%. При этом ребенок вряд ли получит паралитическую форму. Скорее всего, патология пройдет бессимптомно либо со слабовыраженными проявлениями ОРВИ.</a:t>
            </a:r>
          </a:p>
          <a:p>
            <a:pPr algn="just"/>
            <a:r>
              <a:rPr lang="ru-RU" sz="2600" b="1" dirty="0">
                <a:latin typeface="Times New Roman" panose="02020603050405020304" pitchFamily="18" charset="0"/>
                <a:cs typeface="Times New Roman" panose="02020603050405020304" pitchFamily="18" charset="0"/>
              </a:rPr>
              <a:t>Риск развития контактного паралитического ВАПП составляет 2%.</a:t>
            </a:r>
          </a:p>
          <a:p>
            <a:endParaRPr lang="ru-RU" dirty="0"/>
          </a:p>
        </p:txBody>
      </p:sp>
      <p:sp>
        <p:nvSpPr>
          <p:cNvPr id="5" name="Номер слайда 4"/>
          <p:cNvSpPr>
            <a:spLocks noGrp="1"/>
          </p:cNvSpPr>
          <p:nvPr>
            <p:ph type="sldNum" sz="quarter" idx="12"/>
          </p:nvPr>
        </p:nvSpPr>
        <p:spPr/>
        <p:txBody>
          <a:bodyPr/>
          <a:lstStyle/>
          <a:p>
            <a:fld id="{A98FD755-7699-4EF3-ACE2-49886E4A63F5}" type="slidenum">
              <a:rPr lang="ru-RU" smtClean="0"/>
              <a:t>27</a:t>
            </a:fld>
            <a:endParaRPr lang="ru-RU"/>
          </a:p>
        </p:txBody>
      </p:sp>
    </p:spTree>
    <p:extLst>
      <p:ext uri="{BB962C8B-B14F-4D97-AF65-F5344CB8AC3E}">
        <p14:creationId xmlns:p14="http://schemas.microsoft.com/office/powerpoint/2010/main" val="407316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1081454" y="9525"/>
            <a:ext cx="9586546" cy="6162675"/>
          </a:xfrm>
          <a:prstGeom prst="rect">
            <a:avLst/>
          </a:prstGeom>
        </p:spPr>
      </p:pic>
    </p:spTree>
    <p:extLst>
      <p:ext uri="{BB962C8B-B14F-4D97-AF65-F5344CB8AC3E}">
        <p14:creationId xmlns:p14="http://schemas.microsoft.com/office/powerpoint/2010/main" val="40472252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597877" y="9525"/>
            <a:ext cx="10070123" cy="6338521"/>
          </a:xfrm>
          <a:prstGeom prst="rect">
            <a:avLst/>
          </a:prstGeom>
        </p:spPr>
      </p:pic>
    </p:spTree>
    <p:extLst>
      <p:ext uri="{BB962C8B-B14F-4D97-AF65-F5344CB8AC3E}">
        <p14:creationId xmlns:p14="http://schemas.microsoft.com/office/powerpoint/2010/main" val="653035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1524000" y="9525"/>
            <a:ext cx="9144000" cy="6858000"/>
          </a:xfrm>
          <a:prstGeom prst="rect">
            <a:avLst/>
          </a:prstGeom>
        </p:spPr>
      </p:pic>
    </p:spTree>
    <p:extLst>
      <p:ext uri="{BB962C8B-B14F-4D97-AF65-F5344CB8AC3E}">
        <p14:creationId xmlns:p14="http://schemas.microsoft.com/office/powerpoint/2010/main" val="2777035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457199" y="334108"/>
            <a:ext cx="10709031" cy="5978770"/>
          </a:xfrm>
          <a:prstGeom prst="rect">
            <a:avLst/>
          </a:prstGeom>
        </p:spPr>
      </p:pic>
    </p:spTree>
    <p:extLst>
      <p:ext uri="{BB962C8B-B14F-4D97-AF65-F5344CB8AC3E}">
        <p14:creationId xmlns:p14="http://schemas.microsoft.com/office/powerpoint/2010/main" val="3599402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527538" y="316523"/>
            <a:ext cx="10717824" cy="6198577"/>
          </a:xfrm>
          <a:prstGeom prst="rect">
            <a:avLst/>
          </a:prstGeom>
        </p:spPr>
      </p:pic>
    </p:spTree>
    <p:extLst>
      <p:ext uri="{BB962C8B-B14F-4D97-AF65-F5344CB8AC3E}">
        <p14:creationId xmlns:p14="http://schemas.microsoft.com/office/powerpoint/2010/main" val="2249688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465992" y="219808"/>
            <a:ext cx="10202008" cy="6145824"/>
          </a:xfrm>
          <a:prstGeom prst="rect">
            <a:avLst/>
          </a:prstGeom>
        </p:spPr>
      </p:pic>
    </p:spTree>
    <p:extLst>
      <p:ext uri="{BB962C8B-B14F-4D97-AF65-F5344CB8AC3E}">
        <p14:creationId xmlns:p14="http://schemas.microsoft.com/office/powerpoint/2010/main" val="1958678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527538" y="457199"/>
            <a:ext cx="10673862" cy="5785339"/>
          </a:xfrm>
          <a:prstGeom prst="rect">
            <a:avLst/>
          </a:prstGeom>
        </p:spPr>
      </p:pic>
    </p:spTree>
    <p:extLst>
      <p:ext uri="{BB962C8B-B14F-4D97-AF65-F5344CB8AC3E}">
        <p14:creationId xmlns:p14="http://schemas.microsoft.com/office/powerpoint/2010/main" val="278472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641838" y="738553"/>
            <a:ext cx="10225454" cy="5556739"/>
          </a:xfrm>
          <a:prstGeom prst="rect">
            <a:avLst/>
          </a:prstGeom>
        </p:spPr>
      </p:pic>
    </p:spTree>
    <p:extLst>
      <p:ext uri="{BB962C8B-B14F-4D97-AF65-F5344CB8AC3E}">
        <p14:creationId xmlns:p14="http://schemas.microsoft.com/office/powerpoint/2010/main" val="1737012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2"/>
          <a:stretch>
            <a:fillRect/>
          </a:stretch>
        </p:blipFill>
        <p:spPr>
          <a:xfrm>
            <a:off x="553915" y="483577"/>
            <a:ext cx="10744200" cy="6022731"/>
          </a:xfrm>
          <a:prstGeom prst="rect">
            <a:avLst/>
          </a:prstGeom>
        </p:spPr>
      </p:pic>
    </p:spTree>
    <p:extLst>
      <p:ext uri="{BB962C8B-B14F-4D97-AF65-F5344CB8AC3E}">
        <p14:creationId xmlns:p14="http://schemas.microsoft.com/office/powerpoint/2010/main" val="517682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65125"/>
            <a:ext cx="10515600" cy="786667"/>
          </a:xfrm>
        </p:spPr>
        <p:txBody>
          <a:bodyPr>
            <a:normAutofit/>
          </a:bodyPr>
          <a:lstStyle/>
          <a:p>
            <a:pPr algn="ctr"/>
            <a:r>
              <a:rPr lang="ru-RU" sz="2800" dirty="0" smtClean="0">
                <a:solidFill>
                  <a:schemeClr val="tx1"/>
                </a:solidFill>
                <a:latin typeface="Times New Roman" panose="02020603050405020304" pitchFamily="18" charset="0"/>
                <a:cs typeface="Times New Roman" panose="02020603050405020304" pitchFamily="18" charset="0"/>
              </a:rPr>
              <a:t>Использованы материалы</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838200" y="1151792"/>
            <a:ext cx="10515600" cy="5025171"/>
          </a:xfrm>
        </p:spPr>
        <p:txBody>
          <a:bodyPr>
            <a:normAutofit lnSpcReduction="10000"/>
          </a:bodyPr>
          <a:lstStyle/>
          <a:p>
            <a:pPr algn="just"/>
            <a:r>
              <a:rPr lang="ru-RU" sz="2000" dirty="0" smtClean="0">
                <a:latin typeface="Times New Roman" panose="02020603050405020304" pitchFamily="18" charset="0"/>
                <a:cs typeface="Times New Roman" panose="02020603050405020304" pitchFamily="18" charset="0"/>
              </a:rPr>
              <a:t>Материалы ВОЗ  </a:t>
            </a:r>
            <a:r>
              <a:rPr lang="ru-RU" sz="2000" dirty="0">
                <a:latin typeface="Times New Roman" panose="02020603050405020304" pitchFamily="18" charset="0"/>
                <a:cs typeface="Times New Roman" panose="02020603050405020304" pitchFamily="18" charset="0"/>
              </a:rPr>
              <a:t>о глобальном охвате иммунизацией в 2022 </a:t>
            </a:r>
            <a:r>
              <a:rPr lang="ru-RU" sz="2000" dirty="0" smtClean="0">
                <a:latin typeface="Times New Roman" panose="02020603050405020304" pitchFamily="18" charset="0"/>
                <a:cs typeface="Times New Roman" panose="02020603050405020304" pitchFamily="18" charset="0"/>
              </a:rPr>
              <a:t> году.</a:t>
            </a:r>
          </a:p>
          <a:p>
            <a:pPr algn="just"/>
            <a:r>
              <a:rPr lang="ru-RU" sz="2000" dirty="0">
                <a:latin typeface="Times New Roman" panose="02020603050405020304" pitchFamily="18" charset="0"/>
                <a:cs typeface="Times New Roman" panose="02020603050405020304" pitchFamily="18" charset="0"/>
              </a:rPr>
              <a:t>Статья </a:t>
            </a:r>
            <a:r>
              <a:rPr lang="ru-RU" sz="2000" dirty="0" smtClean="0">
                <a:latin typeface="Times New Roman" panose="02020603050405020304" pitchFamily="18" charset="0"/>
                <a:cs typeface="Times New Roman" panose="02020603050405020304" pitchFamily="18" charset="0"/>
              </a:rPr>
              <a:t>«Система </a:t>
            </a:r>
            <a:r>
              <a:rPr lang="ru-RU" sz="2000" dirty="0">
                <a:latin typeface="Times New Roman" panose="02020603050405020304" pitchFamily="18" charset="0"/>
                <a:cs typeface="Times New Roman" panose="02020603050405020304" pitchFamily="18" charset="0"/>
              </a:rPr>
              <a:t>мониторинга за побочными проявлениями после иммунизации в России и мире. Современные аспекты и </a:t>
            </a:r>
            <a:r>
              <a:rPr lang="ru-RU" sz="2000" dirty="0" smtClean="0">
                <a:latin typeface="Times New Roman" panose="02020603050405020304" pitchFamily="18" charset="0"/>
                <a:cs typeface="Times New Roman" panose="02020603050405020304" pitchFamily="18" charset="0"/>
              </a:rPr>
              <a:t>проблемы». </a:t>
            </a:r>
            <a:r>
              <a:rPr lang="ru-RU" sz="2000" dirty="0">
                <a:latin typeface="Times New Roman" panose="02020603050405020304" pitchFamily="18" charset="0"/>
                <a:cs typeface="Times New Roman" panose="02020603050405020304" pitchFamily="18" charset="0"/>
              </a:rPr>
              <a:t>Авторы Е. В. </a:t>
            </a:r>
            <a:r>
              <a:rPr lang="ru-RU" sz="2000" dirty="0" err="1" smtClean="0">
                <a:latin typeface="Times New Roman" panose="02020603050405020304" pitchFamily="18" charset="0"/>
                <a:cs typeface="Times New Roman" panose="02020603050405020304" pitchFamily="18" charset="0"/>
              </a:rPr>
              <a:t>Бахмутская</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О. П. </a:t>
            </a:r>
            <a:r>
              <a:rPr lang="ru-RU" sz="2000" dirty="0" smtClean="0">
                <a:latin typeface="Times New Roman" panose="02020603050405020304" pitchFamily="18" charset="0"/>
                <a:cs typeface="Times New Roman" panose="02020603050405020304" pitchFamily="18" charset="0"/>
              </a:rPr>
              <a:t>Чернявская, </a:t>
            </a:r>
            <a:r>
              <a:rPr lang="ru-RU" sz="2000" dirty="0">
                <a:latin typeface="Times New Roman" panose="02020603050405020304" pitchFamily="18" charset="0"/>
                <a:cs typeface="Times New Roman" panose="02020603050405020304" pitchFamily="18" charset="0"/>
              </a:rPr>
              <a:t>Н. А. </a:t>
            </a:r>
            <a:r>
              <a:rPr lang="ru-RU" sz="2000" dirty="0" smtClean="0">
                <a:latin typeface="Times New Roman" panose="02020603050405020304" pitchFamily="18" charset="0"/>
                <a:cs typeface="Times New Roman" panose="02020603050405020304" pitchFamily="18" charset="0"/>
              </a:rPr>
              <a:t>Волкова.</a:t>
            </a:r>
          </a:p>
          <a:p>
            <a:pPr algn="just"/>
            <a:r>
              <a:rPr lang="ru-RU" sz="2000" dirty="0">
                <a:latin typeface="Times New Roman" panose="02020603050405020304" pitchFamily="18" charset="0"/>
                <a:cs typeface="Times New Roman" panose="02020603050405020304" pitchFamily="18" charset="0"/>
              </a:rPr>
              <a:t>Отчет </a:t>
            </a:r>
            <a:r>
              <a:rPr lang="ru-RU" sz="2000" dirty="0" smtClean="0">
                <a:latin typeface="Times New Roman" panose="02020603050405020304" pitchFamily="18" charset="0"/>
                <a:cs typeface="Times New Roman" panose="02020603050405020304" pitchFamily="18" charset="0"/>
              </a:rPr>
              <a:t>ВОЗ «Стратегия по завершению ликвидации полиомиелита на 2019-2023 </a:t>
            </a:r>
            <a:r>
              <a:rPr lang="ru-RU" sz="2000" dirty="0" err="1" smtClean="0">
                <a:latin typeface="Times New Roman" panose="02020603050405020304" pitchFamily="18" charset="0"/>
                <a:cs typeface="Times New Roman" panose="02020603050405020304" pitchFamily="18" charset="0"/>
              </a:rPr>
              <a:t>г.г</a:t>
            </a:r>
            <a:r>
              <a:rPr lang="ru-RU" sz="2000" dirty="0" smtClean="0">
                <a:latin typeface="Times New Roman" panose="02020603050405020304" pitchFamily="18" charset="0"/>
                <a:cs typeface="Times New Roman" panose="02020603050405020304" pitchFamily="18" charset="0"/>
              </a:rPr>
              <a:t>. Ликвидация, интеграция, сертификация и </a:t>
            </a:r>
            <a:r>
              <a:rPr lang="ru-RU" sz="2000" dirty="0" err="1" smtClean="0">
                <a:latin typeface="Times New Roman" panose="02020603050405020304" pitchFamily="18" charset="0"/>
                <a:cs typeface="Times New Roman" panose="02020603050405020304" pitchFamily="18" charset="0"/>
              </a:rPr>
              <a:t>контеймент</a:t>
            </a:r>
            <a:r>
              <a:rPr lang="ru-RU" sz="2000" dirty="0" smtClean="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ФЕДЕРАЛЬНАЯ СЛУЖБА ПО НАДЗОРУ В СФЕРЕ ЗАЩИТЫ ПРАВ ПОТРЕБИТЕЛЕЙ И БЛАГОПОЛУЧИЯ </a:t>
            </a:r>
            <a:r>
              <a:rPr lang="ru-RU" sz="2000" dirty="0" smtClean="0">
                <a:latin typeface="Times New Roman" panose="02020603050405020304" pitchFamily="18" charset="0"/>
                <a:cs typeface="Times New Roman" panose="02020603050405020304" pitchFamily="18" charset="0"/>
              </a:rPr>
              <a:t>ЧЕЛОВЕКА «</a:t>
            </a:r>
            <a:r>
              <a:rPr lang="ru-RU" sz="2000" dirty="0">
                <a:latin typeface="Times New Roman" panose="02020603050405020304" pitchFamily="18" charset="0"/>
                <a:cs typeface="Times New Roman" panose="02020603050405020304" pitchFamily="18" charset="0"/>
              </a:rPr>
              <a:t>О состоянии санитарно-эпидемиологического благополучия населения в Российской Федерации в 2022 году</a:t>
            </a:r>
            <a:r>
              <a:rPr lang="ru-RU" sz="2000" dirty="0" smtClean="0">
                <a:latin typeface="Times New Roman" panose="02020603050405020304" pitchFamily="18" charset="0"/>
                <a:cs typeface="Times New Roman" panose="02020603050405020304" pitchFamily="18" charset="0"/>
              </a:rPr>
              <a:t>».</a:t>
            </a:r>
          </a:p>
          <a:p>
            <a:pPr algn="just"/>
            <a:r>
              <a:rPr lang="ru-RU" sz="2000" dirty="0">
                <a:latin typeface="Times New Roman" panose="02020603050405020304" pitchFamily="18" charset="0"/>
                <a:cs typeface="Times New Roman" panose="02020603050405020304" pitchFamily="18" charset="0"/>
              </a:rPr>
              <a:t>Статья «</a:t>
            </a:r>
            <a:r>
              <a:rPr lang="ru-RU" sz="2000" dirty="0" err="1" smtClean="0">
                <a:latin typeface="Times New Roman" panose="02020603050405020304" pitchFamily="18" charset="0"/>
                <a:cs typeface="Times New Roman" panose="02020603050405020304" pitchFamily="18" charset="0"/>
              </a:rPr>
              <a:t>Вакциноассоциированный</a:t>
            </a:r>
            <a:r>
              <a:rPr lang="ru-RU" sz="2000" dirty="0" smtClean="0">
                <a:latin typeface="Times New Roman" panose="02020603050405020304" pitchFamily="18" charset="0"/>
                <a:cs typeface="Times New Roman" panose="02020603050405020304" pitchFamily="18" charset="0"/>
              </a:rPr>
              <a:t> паралитический полиомиелит в Российской Федерации в период изменения схемы вакцинации  </a:t>
            </a:r>
            <a:r>
              <a:rPr lang="ru-RU" sz="2000" dirty="0">
                <a:latin typeface="Times New Roman" panose="02020603050405020304" pitchFamily="18" charset="0"/>
                <a:cs typeface="Times New Roman" panose="02020603050405020304" pitchFamily="18" charset="0"/>
              </a:rPr>
              <a:t>(2006–2013 гг</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Авторы   Иванова </a:t>
            </a:r>
            <a:r>
              <a:rPr lang="ru-RU" sz="2000" dirty="0" smtClean="0">
                <a:latin typeface="Times New Roman" panose="02020603050405020304" pitchFamily="18" charset="0"/>
                <a:cs typeface="Times New Roman" panose="02020603050405020304" pitchFamily="18" charset="0"/>
              </a:rPr>
              <a:t>О. Е., </a:t>
            </a:r>
            <a:r>
              <a:rPr lang="ru-RU" sz="2000" dirty="0" err="1">
                <a:latin typeface="Times New Roman" panose="02020603050405020304" pitchFamily="18" charset="0"/>
                <a:cs typeface="Times New Roman" panose="02020603050405020304" pitchFamily="18" charset="0"/>
              </a:rPr>
              <a:t>Еремеева</a:t>
            </a:r>
            <a:r>
              <a:rPr lang="ru-RU" sz="2000" dirty="0">
                <a:latin typeface="Times New Roman" panose="02020603050405020304" pitchFamily="18" charset="0"/>
                <a:cs typeface="Times New Roman" panose="02020603050405020304" pitchFamily="18" charset="0"/>
              </a:rPr>
              <a:t> Т. П</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Морозова Н. С</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Шакарян</a:t>
            </a:r>
            <a:r>
              <a:rPr lang="ru-RU" sz="2000" dirty="0">
                <a:latin typeface="Times New Roman" panose="02020603050405020304" pitchFamily="18" charset="0"/>
                <a:cs typeface="Times New Roman" panose="02020603050405020304" pitchFamily="18" charset="0"/>
              </a:rPr>
              <a:t> А. К</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Гмыль</a:t>
            </a:r>
            <a:r>
              <a:rPr lang="ru-RU" sz="2000" dirty="0">
                <a:latin typeface="Times New Roman" panose="02020603050405020304" pitchFamily="18" charset="0"/>
                <a:cs typeface="Times New Roman" panose="02020603050405020304" pitchFamily="18" charset="0"/>
              </a:rPr>
              <a:t> А. П</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Яковенко М. Л</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4,  Короткова Е. </a:t>
            </a:r>
            <a:r>
              <a:rPr lang="ru-RU" sz="2000" dirty="0" smtClean="0">
                <a:latin typeface="Times New Roman" panose="02020603050405020304" pitchFamily="18" charset="0"/>
                <a:cs typeface="Times New Roman" panose="02020603050405020304" pitchFamily="18" charset="0"/>
              </a:rPr>
              <a:t>А., </a:t>
            </a:r>
            <a:r>
              <a:rPr lang="ru-RU" sz="2000" dirty="0">
                <a:latin typeface="Times New Roman" panose="02020603050405020304" pitchFamily="18" charset="0"/>
                <a:cs typeface="Times New Roman" panose="02020603050405020304" pitchFamily="18" charset="0"/>
              </a:rPr>
              <a:t>Чернявская О</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П</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Байкова</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О. </a:t>
            </a:r>
            <a:r>
              <a:rPr lang="ru-RU" sz="2000" dirty="0">
                <a:latin typeface="Times New Roman" panose="02020603050405020304" pitchFamily="18" charset="0"/>
                <a:cs typeface="Times New Roman" panose="02020603050405020304" pitchFamily="18" charset="0"/>
              </a:rPr>
              <a:t>Ю</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Силенова</a:t>
            </a:r>
            <a:r>
              <a:rPr lang="ru-RU" sz="2000" dirty="0" smtClean="0">
                <a:latin typeface="Times New Roman" panose="02020603050405020304" pitchFamily="18" charset="0"/>
                <a:cs typeface="Times New Roman" panose="02020603050405020304" pitchFamily="18" charset="0"/>
              </a:rPr>
              <a:t> О.В., </a:t>
            </a:r>
            <a:r>
              <a:rPr lang="ru-RU" sz="2000" dirty="0">
                <a:latin typeface="Times New Roman" panose="02020603050405020304" pitchFamily="18" charset="0"/>
                <a:cs typeface="Times New Roman" panose="02020603050405020304" pitchFamily="18" charset="0"/>
              </a:rPr>
              <a:t>Красота А. </a:t>
            </a:r>
            <a:r>
              <a:rPr lang="ru-RU" sz="2000" dirty="0" smtClean="0">
                <a:latin typeface="Times New Roman" panose="02020603050405020304" pitchFamily="18" charset="0"/>
                <a:cs typeface="Times New Roman" panose="02020603050405020304" pitchFamily="18" charset="0"/>
              </a:rPr>
              <a:t>Ю.,  </a:t>
            </a:r>
            <a:r>
              <a:rPr lang="ru-RU" sz="2000" dirty="0" err="1">
                <a:latin typeface="Times New Roman" panose="02020603050405020304" pitchFamily="18" charset="0"/>
                <a:cs typeface="Times New Roman" panose="02020603050405020304" pitchFamily="18" charset="0"/>
              </a:rPr>
              <a:t>Краснопрошина</a:t>
            </a:r>
            <a:r>
              <a:rPr lang="ru-RU" sz="2000" dirty="0">
                <a:latin typeface="Times New Roman" panose="02020603050405020304" pitchFamily="18" charset="0"/>
                <a:cs typeface="Times New Roman" panose="02020603050405020304" pitchFamily="18" charset="0"/>
              </a:rPr>
              <a:t> Л. И</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Мустафина А. Н</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Козловская Л. И</a:t>
            </a:r>
            <a:r>
              <a:rPr lang="ru-RU" sz="2000" dirty="0" smtClean="0">
                <a:latin typeface="Times New Roman" panose="02020603050405020304" pitchFamily="18" charset="0"/>
                <a:cs typeface="Times New Roman" panose="02020603050405020304" pitchFamily="18" charset="0"/>
              </a:rPr>
              <a:t>.</a:t>
            </a:r>
          </a:p>
          <a:p>
            <a:pPr algn="just"/>
            <a:r>
              <a:rPr lang="ru-RU" sz="2000" dirty="0" smtClean="0">
                <a:latin typeface="Times New Roman" panose="02020603050405020304" pitchFamily="18" charset="0"/>
                <a:cs typeface="Times New Roman" panose="02020603050405020304" pitchFamily="18" charset="0"/>
              </a:rPr>
              <a:t>Материалы Управления </a:t>
            </a:r>
            <a:r>
              <a:rPr lang="ru-RU" sz="2000" dirty="0" err="1" smtClean="0">
                <a:latin typeface="Times New Roman" panose="02020603050405020304" pitchFamily="18" charset="0"/>
                <a:cs typeface="Times New Roman" panose="02020603050405020304" pitchFamily="18" charset="0"/>
              </a:rPr>
              <a:t>Роспотребнадзора</a:t>
            </a:r>
            <a:r>
              <a:rPr lang="ru-RU" sz="2000" dirty="0" smtClean="0">
                <a:latin typeface="Times New Roman" panose="02020603050405020304" pitchFamily="18" charset="0"/>
                <a:cs typeface="Times New Roman" panose="02020603050405020304" pitchFamily="18" charset="0"/>
              </a:rPr>
              <a:t> по Пермскому краю М.Н. </a:t>
            </a:r>
            <a:r>
              <a:rPr lang="ru-RU" sz="2000" dirty="0" err="1" smtClean="0">
                <a:latin typeface="Times New Roman" panose="02020603050405020304" pitchFamily="18" charset="0"/>
                <a:cs typeface="Times New Roman" panose="02020603050405020304" pitchFamily="18" charset="0"/>
              </a:rPr>
              <a:t>Батыровой</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98FD755-7699-4EF3-ACE2-49886E4A63F5}" type="slidenum">
              <a:rPr lang="ru-RU" smtClean="0"/>
              <a:t>36</a:t>
            </a:fld>
            <a:endParaRPr lang="ru-RU"/>
          </a:p>
        </p:txBody>
      </p:sp>
    </p:spTree>
    <p:extLst>
      <p:ext uri="{BB962C8B-B14F-4D97-AF65-F5344CB8AC3E}">
        <p14:creationId xmlns:p14="http://schemas.microsoft.com/office/powerpoint/2010/main" val="1879042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949568"/>
            <a:ext cx="10515600" cy="4765431"/>
          </a:xfrm>
        </p:spPr>
        <p:txBody>
          <a:bodyPr>
            <a:normAutofit/>
          </a:bodyPr>
          <a:lstStyle/>
          <a:p>
            <a:pPr algn="ctr"/>
            <a:r>
              <a:rPr lang="ru-RU" sz="4000" dirty="0" smtClean="0">
                <a:solidFill>
                  <a:schemeClr val="tx1"/>
                </a:solidFill>
                <a:latin typeface="Times New Roman" panose="02020603050405020304" pitchFamily="18" charset="0"/>
                <a:cs typeface="Times New Roman" panose="02020603050405020304" pitchFamily="18" charset="0"/>
              </a:rPr>
              <a:t/>
            </a:r>
            <a:br>
              <a:rPr lang="ru-RU" sz="4000" dirty="0" smtClean="0">
                <a:solidFill>
                  <a:schemeClr val="tx1"/>
                </a:solidFill>
                <a:latin typeface="Times New Roman" panose="02020603050405020304" pitchFamily="18" charset="0"/>
                <a:cs typeface="Times New Roman" panose="02020603050405020304" pitchFamily="18" charset="0"/>
              </a:rPr>
            </a:br>
            <a:r>
              <a:rPr lang="ru-RU" sz="4000" dirty="0">
                <a:solidFill>
                  <a:schemeClr val="tx1"/>
                </a:solidFill>
                <a:latin typeface="Times New Roman" panose="02020603050405020304" pitchFamily="18" charset="0"/>
                <a:cs typeface="Times New Roman" panose="02020603050405020304" pitchFamily="18" charset="0"/>
              </a:rPr>
              <a:t/>
            </a:r>
            <a:br>
              <a:rPr lang="ru-RU" sz="4000" dirty="0">
                <a:solidFill>
                  <a:schemeClr val="tx1"/>
                </a:solidFill>
                <a:latin typeface="Times New Roman" panose="02020603050405020304" pitchFamily="18" charset="0"/>
                <a:cs typeface="Times New Roman" panose="02020603050405020304" pitchFamily="18" charset="0"/>
              </a:rPr>
            </a:br>
            <a:r>
              <a:rPr lang="ru-RU" sz="4000" dirty="0" smtClean="0">
                <a:solidFill>
                  <a:schemeClr val="tx1"/>
                </a:solidFill>
                <a:latin typeface="Times New Roman" panose="02020603050405020304" pitchFamily="18" charset="0"/>
                <a:cs typeface="Times New Roman" panose="02020603050405020304" pitchFamily="18" charset="0"/>
              </a:rPr>
              <a:t/>
            </a:r>
            <a:br>
              <a:rPr lang="ru-RU" sz="4000" dirty="0" smtClean="0">
                <a:solidFill>
                  <a:schemeClr val="tx1"/>
                </a:solidFill>
                <a:latin typeface="Times New Roman" panose="02020603050405020304" pitchFamily="18" charset="0"/>
                <a:cs typeface="Times New Roman" panose="02020603050405020304" pitchFamily="18" charset="0"/>
              </a:rPr>
            </a:br>
            <a:r>
              <a:rPr lang="ru-RU" sz="4000" dirty="0">
                <a:solidFill>
                  <a:schemeClr val="tx1"/>
                </a:solidFill>
                <a:latin typeface="Times New Roman" panose="02020603050405020304" pitchFamily="18" charset="0"/>
                <a:cs typeface="Times New Roman" panose="02020603050405020304" pitchFamily="18" charset="0"/>
              </a:rPr>
              <a:t/>
            </a:r>
            <a:br>
              <a:rPr lang="ru-RU" sz="4000" dirty="0">
                <a:solidFill>
                  <a:schemeClr val="tx1"/>
                </a:solidFill>
                <a:latin typeface="Times New Roman" panose="02020603050405020304" pitchFamily="18" charset="0"/>
                <a:cs typeface="Times New Roman" panose="02020603050405020304" pitchFamily="18" charset="0"/>
              </a:rPr>
            </a:br>
            <a:r>
              <a:rPr lang="ru-RU" sz="4000" dirty="0" smtClean="0">
                <a:solidFill>
                  <a:schemeClr val="tx1"/>
                </a:solidFill>
                <a:latin typeface="Times New Roman" panose="02020603050405020304" pitchFamily="18" charset="0"/>
                <a:cs typeface="Times New Roman" panose="02020603050405020304" pitchFamily="18" charset="0"/>
              </a:rPr>
              <a:t>Спасибо за внимание</a:t>
            </a:r>
            <a:endParaRPr lang="ru-RU" sz="4000" dirty="0">
              <a:solidFill>
                <a:schemeClr val="tx1"/>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98FD755-7699-4EF3-ACE2-49886E4A63F5}" type="slidenum">
              <a:rPr lang="ru-RU" smtClean="0"/>
              <a:t>37</a:t>
            </a:fld>
            <a:endParaRPr lang="ru-RU"/>
          </a:p>
        </p:txBody>
      </p:sp>
    </p:spTree>
    <p:extLst>
      <p:ext uri="{BB962C8B-B14F-4D97-AF65-F5344CB8AC3E}">
        <p14:creationId xmlns:p14="http://schemas.microsoft.com/office/powerpoint/2010/main" val="318222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30629"/>
          </a:xfrm>
        </p:spPr>
        <p:txBody>
          <a:bodyPr>
            <a:normAutofit/>
          </a:bodyPr>
          <a:lstStyle/>
          <a:p>
            <a:pPr algn="ctr"/>
            <a:r>
              <a:rPr lang="ru-RU" sz="3600" dirty="0" smtClean="0">
                <a:solidFill>
                  <a:schemeClr val="tx1"/>
                </a:solidFill>
                <a:latin typeface="Times New Roman" panose="02020603050405020304" pitchFamily="18" charset="0"/>
                <a:cs typeface="Times New Roman" panose="02020603050405020304" pitchFamily="18" charset="0"/>
              </a:rPr>
              <a:t>Вакцина</a:t>
            </a:r>
            <a:endParaRPr lang="ru-RU" sz="3600"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13338"/>
            <a:ext cx="8815754" cy="4981209"/>
          </a:xfrm>
        </p:spPr>
        <p:txBody>
          <a:bodyPr>
            <a:normAutofit/>
          </a:bodyPr>
          <a:lstStyle/>
          <a:p>
            <a:pPr algn="just"/>
            <a:r>
              <a:rPr lang="ru-RU" sz="2000" dirty="0">
                <a:latin typeface="Times New Roman" panose="02020603050405020304" pitchFamily="18" charset="0"/>
                <a:cs typeface="Times New Roman" panose="02020603050405020304" pitchFamily="18" charset="0"/>
              </a:rPr>
              <a:t>ОПВ была преобладающей вакциной, используемой в борьбе за ликвидацию полиомиелита. </a:t>
            </a:r>
            <a:r>
              <a:rPr lang="ru-RU" sz="2000" dirty="0" err="1">
                <a:latin typeface="Times New Roman" panose="02020603050405020304" pitchFamily="18" charset="0"/>
                <a:cs typeface="Times New Roman" panose="02020603050405020304" pitchFamily="18" charset="0"/>
              </a:rPr>
              <a:t>Аттенуированный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полиовирус</a:t>
            </a:r>
            <a:r>
              <a:rPr lang="ru-RU" sz="2000" dirty="0">
                <a:latin typeface="Times New Roman" panose="02020603050405020304" pitchFamily="18" charset="0"/>
                <a:cs typeface="Times New Roman" panose="02020603050405020304" pitchFamily="18" charset="0"/>
              </a:rPr>
              <a:t>(ы), содержащийся в ОПВ, может эффективно реплицироваться в кишечнике, но примерно в 10000 раз менее способен проникать в центральную нервную систему, чем дикий вирус. Это позволяет </a:t>
            </a:r>
            <a:r>
              <a:rPr lang="ru-RU" sz="2000" dirty="0" smtClean="0">
                <a:latin typeface="Times New Roman" panose="02020603050405020304" pitchFamily="18" charset="0"/>
                <a:cs typeface="Times New Roman" panose="02020603050405020304" pitchFamily="18" charset="0"/>
              </a:rPr>
              <a:t>формировать </a:t>
            </a:r>
            <a:r>
              <a:rPr lang="ru-RU" sz="2000" dirty="0">
                <a:latin typeface="Times New Roman" panose="02020603050405020304" pitchFamily="18" charset="0"/>
                <a:cs typeface="Times New Roman" panose="02020603050405020304" pitchFamily="18" charset="0"/>
              </a:rPr>
              <a:t>иммунный ответ. Практически все страны, которые ликвидировали полиомиелит, использовали ОПВ для прерывания передачи вируса от человека к </a:t>
            </a:r>
            <a:r>
              <a:rPr lang="ru-RU" sz="2000" dirty="0" smtClean="0">
                <a:latin typeface="Times New Roman" panose="02020603050405020304" pitchFamily="18" charset="0"/>
                <a:cs typeface="Times New Roman" panose="02020603050405020304" pitchFamily="18" charset="0"/>
              </a:rPr>
              <a:t>человеку.</a:t>
            </a:r>
            <a:endParaRPr lang="ru-RU" sz="20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A98FD755-7699-4EF3-ACE2-49886E4A63F5}" type="slidenum">
              <a:rPr lang="ru-RU" smtClean="0"/>
              <a:t>4</a:t>
            </a:fld>
            <a:endParaRPr lang="ru-RU"/>
          </a:p>
        </p:txBody>
      </p:sp>
    </p:spTree>
    <p:extLst>
      <p:ext uri="{BB962C8B-B14F-4D97-AF65-F5344CB8AC3E}">
        <p14:creationId xmlns:p14="http://schemas.microsoft.com/office/powerpoint/2010/main" val="1934888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77334" y="609600"/>
            <a:ext cx="8596668" cy="515815"/>
          </a:xfrm>
        </p:spPr>
        <p:txBody>
          <a:bodyPr>
            <a:normAutofit fontScale="90000"/>
          </a:bodyPr>
          <a:lstStyle/>
          <a:p>
            <a:pPr algn="ctr"/>
            <a:r>
              <a:rPr lang="ru-RU" sz="3200" dirty="0" smtClean="0">
                <a:solidFill>
                  <a:schemeClr val="tx1"/>
                </a:solidFill>
                <a:latin typeface="Times New Roman" panose="02020603050405020304" pitchFamily="18" charset="0"/>
                <a:cs typeface="Times New Roman" panose="02020603050405020304" pitchFamily="18" charset="0"/>
              </a:rPr>
              <a:t>Варианты вирусов</a:t>
            </a:r>
            <a:endParaRPr lang="ru-RU" sz="3200" dirty="0">
              <a:solidFill>
                <a:schemeClr val="tx1"/>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idx="1"/>
          </p:nvPr>
        </p:nvSpPr>
        <p:spPr>
          <a:xfrm>
            <a:off x="677333" y="1125415"/>
            <a:ext cx="9240389" cy="5187462"/>
          </a:xfrm>
        </p:spPr>
        <p:txBody>
          <a:bodyPr>
            <a:noAutofit/>
          </a:bodyPr>
          <a:lstStyle/>
          <a:p>
            <a:pPr algn="just"/>
            <a:r>
              <a:rPr lang="ru-RU" sz="2000" b="1" dirty="0">
                <a:latin typeface="Times New Roman" panose="02020603050405020304" pitchFamily="18" charset="0"/>
                <a:cs typeface="Times New Roman" panose="02020603050405020304" pitchFamily="18" charset="0"/>
              </a:rPr>
              <a:t>ВРПВ </a:t>
            </a:r>
            <a:r>
              <a:rPr lang="ru-RU" sz="2000" b="1" dirty="0" smtClean="0">
                <a:latin typeface="Times New Roman" panose="02020603050405020304" pitchFamily="18" charset="0"/>
                <a:cs typeface="Times New Roman" panose="02020603050405020304" pitchFamily="18" charset="0"/>
              </a:rPr>
              <a:t>– (</a:t>
            </a:r>
            <a:r>
              <a:rPr lang="ru-RU" sz="2000" b="1" dirty="0" err="1" smtClean="0">
                <a:latin typeface="Times New Roman" panose="02020603050405020304" pitchFamily="18" charset="0"/>
                <a:cs typeface="Times New Roman" panose="02020603050405020304" pitchFamily="18" charset="0"/>
              </a:rPr>
              <a:t>в</a:t>
            </a:r>
            <a:r>
              <a:rPr lang="ru-RU" b="1" dirty="0" err="1" smtClean="0">
                <a:latin typeface="Times New Roman" panose="02020603050405020304" pitchFamily="18" charset="0"/>
                <a:cs typeface="Times New Roman" panose="02020603050405020304" pitchFamily="18" charset="0"/>
              </a:rPr>
              <a:t>акцинородственные</a:t>
            </a:r>
            <a:r>
              <a:rPr lang="ru-RU" b="1" dirty="0" smtClean="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полиовирусы</a:t>
            </a:r>
            <a:r>
              <a:rPr lang="ru-RU" b="1" dirty="0">
                <a:latin typeface="Times New Roman" panose="02020603050405020304" pitchFamily="18" charset="0"/>
                <a:cs typeface="Times New Roman" panose="02020603050405020304" pitchFamily="18" charset="0"/>
              </a:rPr>
              <a:t>, как одна из проблем Программы ликвидации </a:t>
            </a:r>
            <a:r>
              <a:rPr lang="ru-RU" b="1" dirty="0" smtClean="0">
                <a:latin typeface="Times New Roman" panose="02020603050405020304" pitchFamily="18" charset="0"/>
                <a:cs typeface="Times New Roman" panose="02020603050405020304" pitchFamily="18" charset="0"/>
              </a:rPr>
              <a:t>полиомиелита)</a:t>
            </a:r>
            <a:endParaRPr lang="ru-RU" b="1" dirty="0">
              <a:latin typeface="Times New Roman" panose="02020603050405020304" pitchFamily="18" charset="0"/>
              <a:cs typeface="Times New Roman" panose="02020603050405020304" pitchFamily="18" charset="0"/>
            </a:endParaRPr>
          </a:p>
          <a:p>
            <a:pPr algn="just"/>
            <a:r>
              <a:rPr lang="ru-RU" sz="2000" b="1" dirty="0" smtClean="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вирусы, происходящие из вакцинных штаммов </a:t>
            </a:r>
            <a:r>
              <a:rPr lang="ru-RU" sz="2000" b="1" dirty="0" err="1">
                <a:latin typeface="Times New Roman" panose="02020603050405020304" pitchFamily="18" charset="0"/>
                <a:cs typeface="Times New Roman" panose="02020603050405020304" pitchFamily="18" charset="0"/>
              </a:rPr>
              <a:t>Сэбина</a:t>
            </a:r>
            <a:r>
              <a:rPr lang="ru-RU" sz="2000" b="1" dirty="0">
                <a:latin typeface="Times New Roman" panose="02020603050405020304" pitchFamily="18" charset="0"/>
                <a:cs typeface="Times New Roman" panose="02020603050405020304" pitchFamily="18" charset="0"/>
              </a:rPr>
              <a:t>, обладающие повышенной </a:t>
            </a:r>
            <a:r>
              <a:rPr lang="ru-RU" sz="2000" b="1" dirty="0" err="1">
                <a:latin typeface="Times New Roman" panose="02020603050405020304" pitchFamily="18" charset="0"/>
                <a:cs typeface="Times New Roman" panose="02020603050405020304" pitchFamily="18" charset="0"/>
              </a:rPr>
              <a:t>нейровирулентностью</a:t>
            </a:r>
            <a:r>
              <a:rPr lang="ru-RU" sz="2000" b="1" dirty="0">
                <a:latin typeface="Times New Roman" panose="02020603050405020304" pitchFamily="18" charset="0"/>
                <a:cs typeface="Times New Roman" panose="02020603050405020304" pitchFamily="18" charset="0"/>
              </a:rPr>
              <a:t>, способностью к трансмиссии, могут вызывать случаи и вспышки заболевания полиомиелитом.</a:t>
            </a:r>
            <a:r>
              <a:rPr lang="ru-RU" sz="2000" dirty="0">
                <a:latin typeface="Times New Roman" panose="02020603050405020304" pitchFamily="18" charset="0"/>
                <a:cs typeface="Times New Roman" panose="02020603050405020304" pitchFamily="18" charset="0"/>
              </a:rPr>
              <a:t> Формирование таких штаммов происходит при определенных условиях, прежде всего в популяции </a:t>
            </a:r>
            <a:r>
              <a:rPr lang="ru-RU" sz="2000" u="sng" dirty="0">
                <a:latin typeface="Times New Roman" panose="02020603050405020304" pitchFamily="18" charset="0"/>
                <a:cs typeface="Times New Roman" panose="02020603050405020304" pitchFamily="18" charset="0"/>
              </a:rPr>
              <a:t>с низким уровнем коллективного иммунитета. </a:t>
            </a:r>
            <a:r>
              <a:rPr lang="ru-RU" sz="2000" dirty="0">
                <a:latin typeface="Times New Roman" panose="02020603050405020304" pitchFamily="18" charset="0"/>
                <a:cs typeface="Times New Roman" panose="02020603050405020304" pitchFamily="18" charset="0"/>
              </a:rPr>
              <a:t>Кроме того, источником ВРПВ могут быть лица, страдающие </a:t>
            </a:r>
            <a:r>
              <a:rPr lang="ru-RU" sz="2000" dirty="0" err="1">
                <a:latin typeface="Times New Roman" panose="02020603050405020304" pitchFamily="18" charset="0"/>
                <a:cs typeface="Times New Roman" panose="02020603050405020304" pitchFamily="18" charset="0"/>
              </a:rPr>
              <a:t>иммунодефицитными</a:t>
            </a:r>
            <a:r>
              <a:rPr lang="ru-RU" sz="2000" dirty="0">
                <a:latin typeface="Times New Roman" panose="02020603050405020304" pitchFamily="18" charset="0"/>
                <a:cs typeface="Times New Roman" panose="02020603050405020304" pitchFamily="18" charset="0"/>
              </a:rPr>
              <a:t> заболеваниями (первичные В-клеточные и комбинированные иммунодефициты)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Такие лица могут длительно (более 10 лет) выделять </a:t>
            </a:r>
            <a:r>
              <a:rPr lang="ru-RU" sz="2000" dirty="0" err="1" smtClean="0">
                <a:latin typeface="Times New Roman" panose="02020603050405020304" pitchFamily="18" charset="0"/>
                <a:cs typeface="Times New Roman" panose="02020603050405020304" pitchFamily="18" charset="0"/>
              </a:rPr>
              <a:t>полиовирус</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Длительная циркуляция в популяции или длительная персистенция приводят к генетическим изменениям в геноме </a:t>
            </a:r>
            <a:r>
              <a:rPr lang="ru-RU" sz="2000" dirty="0" err="1">
                <a:latin typeface="Times New Roman" panose="02020603050405020304" pitchFamily="18" charset="0"/>
                <a:cs typeface="Times New Roman" panose="02020603050405020304" pitchFamily="18" charset="0"/>
              </a:rPr>
              <a:t>полиовируса</a:t>
            </a:r>
            <a:r>
              <a:rPr lang="ru-RU" sz="2000" dirty="0">
                <a:latin typeface="Times New Roman" panose="02020603050405020304" pitchFamily="18" charset="0"/>
                <a:cs typeface="Times New Roman" panose="02020603050405020304" pitchFamily="18" charset="0"/>
              </a:rPr>
              <a:t> – потере мутаций </a:t>
            </a:r>
            <a:r>
              <a:rPr lang="ru-RU" sz="2000" dirty="0" err="1">
                <a:latin typeface="Times New Roman" panose="02020603050405020304" pitchFamily="18" charset="0"/>
                <a:cs typeface="Times New Roman" panose="02020603050405020304" pitchFamily="18" charset="0"/>
              </a:rPr>
              <a:t>аттенуации</a:t>
            </a:r>
            <a:r>
              <a:rPr lang="ru-RU" sz="2000" dirty="0">
                <a:latin typeface="Times New Roman" panose="02020603050405020304" pitchFamily="18" charset="0"/>
                <a:cs typeface="Times New Roman" panose="02020603050405020304" pitchFamily="18" charset="0"/>
              </a:rPr>
              <a:t> или рекомбинации (как гетеротипической, так и с </a:t>
            </a:r>
            <a:r>
              <a:rPr lang="ru-RU" sz="2000" dirty="0" err="1">
                <a:latin typeface="Times New Roman" panose="02020603050405020304" pitchFamily="18" charset="0"/>
                <a:cs typeface="Times New Roman" panose="02020603050405020304" pitchFamily="18" charset="0"/>
              </a:rPr>
              <a:t>неполиомиелитными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энтеровирусами</a:t>
            </a:r>
            <a:r>
              <a:rPr lang="ru-RU" sz="2000" dirty="0">
                <a:latin typeface="Times New Roman" panose="02020603050405020304" pitchFamily="18" charset="0"/>
                <a:cs typeface="Times New Roman" panose="02020603050405020304" pitchFamily="18" charset="0"/>
              </a:rPr>
              <a:t> человека, преимущественно группы С</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ВРПВ могут становиться эндемичными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могут быть импортированы в свободные от полиомиелита страны/регионы и стать причиной случаев заболевания или вспышек в недостаточно вакцинированной </a:t>
            </a:r>
            <a:r>
              <a:rPr lang="ru-RU" sz="2000" dirty="0" smtClean="0">
                <a:latin typeface="Times New Roman" panose="02020603050405020304" pitchFamily="18" charset="0"/>
                <a:cs typeface="Times New Roman" panose="02020603050405020304" pitchFamily="18" charset="0"/>
              </a:rPr>
              <a:t>популяции. </a:t>
            </a:r>
            <a:endParaRPr lang="ru-RU" sz="2000" dirty="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A98FD755-7699-4EF3-ACE2-49886E4A63F5}" type="slidenum">
              <a:rPr lang="ru-RU" smtClean="0"/>
              <a:t>5</a:t>
            </a:fld>
            <a:endParaRPr lang="ru-RU"/>
          </a:p>
        </p:txBody>
      </p:sp>
    </p:spTree>
    <p:extLst>
      <p:ext uri="{BB962C8B-B14F-4D97-AF65-F5344CB8AC3E}">
        <p14:creationId xmlns:p14="http://schemas.microsoft.com/office/powerpoint/2010/main" val="1117000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82869"/>
          </a:xfrm>
        </p:spPr>
        <p:txBody>
          <a:bodyPr>
            <a:normAutofit/>
          </a:bodyPr>
          <a:lstStyle/>
          <a:p>
            <a:pPr algn="ctr"/>
            <a:r>
              <a:rPr lang="ru-RU" sz="3200" dirty="0">
                <a:solidFill>
                  <a:schemeClr val="tx1"/>
                </a:solidFill>
                <a:latin typeface="Times New Roman" panose="02020603050405020304" pitchFamily="18" charset="0"/>
                <a:cs typeface="Times New Roman" panose="02020603050405020304" pitchFamily="18" charset="0"/>
              </a:rPr>
              <a:t>Варианты вирусов</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292469"/>
            <a:ext cx="8596668" cy="4748893"/>
          </a:xfrm>
        </p:spPr>
        <p:txBody>
          <a:bodyPr/>
          <a:lstStyle/>
          <a:p>
            <a:pPr marL="0" indent="0">
              <a:buNone/>
            </a:pPr>
            <a:r>
              <a:rPr lang="ru-RU" sz="2400" dirty="0" smtClean="0">
                <a:latin typeface="Times New Roman" panose="02020603050405020304" pitchFamily="18" charset="0"/>
                <a:cs typeface="Times New Roman" panose="02020603050405020304" pitchFamily="18" charset="0"/>
              </a:rPr>
              <a:t>Различают </a:t>
            </a:r>
            <a:r>
              <a:rPr lang="ru-RU" sz="2400" dirty="0">
                <a:latin typeface="Times New Roman" panose="02020603050405020304" pitchFamily="18" charset="0"/>
                <a:cs typeface="Times New Roman" panose="02020603050405020304" pitchFamily="18" charset="0"/>
              </a:rPr>
              <a:t>три категории ВРПВ: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1</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cVDPV</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цВРПВ</a:t>
            </a:r>
            <a:r>
              <a:rPr lang="ru-RU" sz="2400" dirty="0">
                <a:latin typeface="Times New Roman" panose="02020603050405020304" pitchFamily="18" charset="0"/>
                <a:cs typeface="Times New Roman" panose="02020603050405020304" pitchFamily="18" charset="0"/>
              </a:rPr>
              <a:t>) – вирусы </a:t>
            </a:r>
            <a:r>
              <a:rPr lang="ru-RU" sz="2400" b="1" dirty="0">
                <a:latin typeface="Times New Roman" panose="02020603050405020304" pitchFamily="18" charset="0"/>
                <a:cs typeface="Times New Roman" panose="02020603050405020304" pitchFamily="18" charset="0"/>
              </a:rPr>
              <a:t>с доказанной историей циркуляции и передачи от человека к </a:t>
            </a:r>
            <a:r>
              <a:rPr lang="ru-RU" sz="2400" b="1" dirty="0" smtClean="0">
                <a:latin typeface="Times New Roman" panose="02020603050405020304" pitchFamily="18" charset="0"/>
                <a:cs typeface="Times New Roman" panose="02020603050405020304" pitchFamily="18" charset="0"/>
              </a:rPr>
              <a:t>человеку</a:t>
            </a:r>
            <a:r>
              <a:rPr lang="ru-RU" sz="2400" dirty="0" smtClean="0">
                <a:latin typeface="Times New Roman" panose="02020603050405020304" pitchFamily="18" charset="0"/>
                <a:cs typeface="Times New Roman" panose="02020603050405020304" pitchFamily="18" charset="0"/>
              </a:rPr>
              <a:t>:</a:t>
            </a:r>
          </a:p>
          <a:p>
            <a:r>
              <a:rPr lang="ru-RU" sz="2400" dirty="0" smtClean="0">
                <a:latin typeface="Times New Roman" panose="02020603050405020304" pitchFamily="18" charset="0"/>
                <a:cs typeface="Times New Roman" panose="02020603050405020304" pitchFamily="18" charset="0"/>
              </a:rPr>
              <a:t>2. </a:t>
            </a:r>
            <a:r>
              <a:rPr lang="ru-RU" sz="2400" dirty="0" err="1" smtClean="0">
                <a:latin typeface="Times New Roman" panose="02020603050405020304" pitchFamily="18" charset="0"/>
                <a:cs typeface="Times New Roman" panose="02020603050405020304" pitchFamily="18" charset="0"/>
              </a:rPr>
              <a:t>iVDPV</a:t>
            </a: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a:t>
            </a:r>
            <a:r>
              <a:rPr lang="ru-RU" sz="2400" dirty="0" err="1">
                <a:latin typeface="Times New Roman" panose="02020603050405020304" pitchFamily="18" charset="0"/>
                <a:cs typeface="Times New Roman" panose="02020603050405020304" pitchFamily="18" charset="0"/>
              </a:rPr>
              <a:t>иВРПВ</a:t>
            </a:r>
            <a:r>
              <a:rPr lang="ru-RU" sz="2400" dirty="0">
                <a:latin typeface="Times New Roman" panose="02020603050405020304" pitchFamily="18" charset="0"/>
                <a:cs typeface="Times New Roman" panose="02020603050405020304" pitchFamily="18" charset="0"/>
              </a:rPr>
              <a:t>) – вирусы, выделенные от людей с первичными иммунодефицитами; </a:t>
            </a:r>
            <a:endParaRPr lang="ru-RU" sz="2400" dirty="0" smtClean="0">
              <a:latin typeface="Times New Roman" panose="02020603050405020304" pitchFamily="18" charset="0"/>
              <a:cs typeface="Times New Roman" panose="02020603050405020304" pitchFamily="18" charset="0"/>
            </a:endParaRPr>
          </a:p>
          <a:p>
            <a:r>
              <a:rPr lang="ru-RU" sz="2400" dirty="0" smtClean="0">
                <a:latin typeface="Times New Roman" panose="02020603050405020304" pitchFamily="18" charset="0"/>
                <a:cs typeface="Times New Roman" panose="02020603050405020304" pitchFamily="18" charset="0"/>
              </a:rPr>
              <a:t>3</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aVDPV</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нВРПВ</a:t>
            </a:r>
            <a:r>
              <a:rPr lang="ru-RU" sz="2400" dirty="0">
                <a:latin typeface="Times New Roman" panose="02020603050405020304" pitchFamily="18" charset="0"/>
                <a:cs typeface="Times New Roman" panose="02020603050405020304" pitchFamily="18" charset="0"/>
              </a:rPr>
              <a:t>) – вирусы, источник происхождения которых </a:t>
            </a:r>
            <a:r>
              <a:rPr lang="ru-RU" sz="2400" dirty="0" smtClean="0">
                <a:latin typeface="Times New Roman" panose="02020603050405020304" pitchFamily="18" charset="0"/>
                <a:cs typeface="Times New Roman" panose="02020603050405020304" pitchFamily="18" charset="0"/>
              </a:rPr>
              <a:t>неизвестен</a:t>
            </a:r>
            <a:endParaRPr lang="ru-RU" sz="2400" dirty="0">
              <a:latin typeface="Times New Roman" panose="02020603050405020304" pitchFamily="18" charset="0"/>
              <a:cs typeface="Times New Roman" panose="02020603050405020304" pitchFamily="18" charset="0"/>
            </a:endParaRPr>
          </a:p>
          <a:p>
            <a:endParaRPr lang="ru-RU" dirty="0"/>
          </a:p>
        </p:txBody>
      </p:sp>
      <p:sp>
        <p:nvSpPr>
          <p:cNvPr id="5" name="Номер слайда 4"/>
          <p:cNvSpPr>
            <a:spLocks noGrp="1"/>
          </p:cNvSpPr>
          <p:nvPr>
            <p:ph type="sldNum" sz="quarter" idx="12"/>
          </p:nvPr>
        </p:nvSpPr>
        <p:spPr/>
        <p:txBody>
          <a:bodyPr/>
          <a:lstStyle/>
          <a:p>
            <a:fld id="{A98FD755-7699-4EF3-ACE2-49886E4A63F5}" type="slidenum">
              <a:rPr lang="ru-RU" smtClean="0"/>
              <a:t>6</a:t>
            </a:fld>
            <a:endParaRPr lang="ru-RU"/>
          </a:p>
        </p:txBody>
      </p:sp>
    </p:spTree>
    <p:extLst>
      <p:ext uri="{BB962C8B-B14F-4D97-AF65-F5344CB8AC3E}">
        <p14:creationId xmlns:p14="http://schemas.microsoft.com/office/powerpoint/2010/main" val="69487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82869"/>
          </a:xfrm>
        </p:spPr>
        <p:txBody>
          <a:bodyPr>
            <a:normAutofit/>
          </a:bodyPr>
          <a:lstStyle/>
          <a:p>
            <a:pPr algn="ctr"/>
            <a:r>
              <a:rPr lang="ru-RU" sz="3200" dirty="0">
                <a:solidFill>
                  <a:schemeClr val="tx1"/>
                </a:solidFill>
                <a:latin typeface="Times New Roman" panose="02020603050405020304" pitchFamily="18" charset="0"/>
                <a:cs typeface="Times New Roman" panose="02020603050405020304" pitchFamily="18" charset="0"/>
              </a:rPr>
              <a:t>Варианты вирусов</a:t>
            </a:r>
            <a:endParaRPr lang="ru-RU" sz="3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292469"/>
            <a:ext cx="8596668" cy="4748893"/>
          </a:xfrm>
        </p:spPr>
        <p:txBody>
          <a:bodyPr>
            <a:normAutofit/>
          </a:bodyPr>
          <a:lstStyle/>
          <a:p>
            <a:pPr algn="just"/>
            <a:r>
              <a:rPr lang="ru-RU" sz="2000" dirty="0" smtClean="0">
                <a:latin typeface="Times New Roman" panose="02020603050405020304" pitchFamily="18" charset="0"/>
                <a:cs typeface="Times New Roman" panose="02020603050405020304" pitchFamily="18" charset="0"/>
              </a:rPr>
              <a:t>Большинство </a:t>
            </a:r>
            <a:r>
              <a:rPr lang="ru-RU" sz="2000" dirty="0">
                <a:latin typeface="Times New Roman" panose="02020603050405020304" pitchFamily="18" charset="0"/>
                <a:cs typeface="Times New Roman" panose="02020603050405020304" pitchFamily="18" charset="0"/>
              </a:rPr>
              <a:t>вспышек, вызванных ВРПВ, возникает там, где существует недостаточный уровень охвата вакцинацией (менее 50% детей, получивших три дозы ОПВ). Риск возникновения </a:t>
            </a:r>
            <a:r>
              <a:rPr lang="ru-RU" sz="2000" dirty="0" err="1">
                <a:latin typeface="Times New Roman" panose="02020603050405020304" pitchFamily="18" charset="0"/>
                <a:cs typeface="Times New Roman" panose="02020603050405020304" pitchFamily="18" charset="0"/>
              </a:rPr>
              <a:t>цВРПВ</a:t>
            </a:r>
            <a:r>
              <a:rPr lang="ru-RU" sz="2000" dirty="0">
                <a:latin typeface="Times New Roman" panose="02020603050405020304" pitchFamily="18" charset="0"/>
                <a:cs typeface="Times New Roman" panose="02020603050405020304" pitchFamily="18" charset="0"/>
              </a:rPr>
              <a:t> зависит от наличия </a:t>
            </a:r>
            <a:r>
              <a:rPr lang="ru-RU" sz="2000" dirty="0" err="1">
                <a:latin typeface="Times New Roman" panose="02020603050405020304" pitchFamily="18" charset="0"/>
                <a:cs typeface="Times New Roman" panose="02020603050405020304" pitchFamily="18" charset="0"/>
              </a:rPr>
              <a:t>невакцинированной</a:t>
            </a:r>
            <a:r>
              <a:rPr lang="ru-RU" sz="2000" dirty="0">
                <a:latin typeface="Times New Roman" panose="02020603050405020304" pitchFamily="18" charset="0"/>
                <a:cs typeface="Times New Roman" panose="02020603050405020304" pitchFamily="18" charset="0"/>
              </a:rPr>
              <a:t>/недостаточно вакцинированной популяции, санитарно-гигиенических условий проживания населения и серотипа </a:t>
            </a:r>
            <a:r>
              <a:rPr lang="ru-RU" sz="2000" dirty="0" err="1">
                <a:latin typeface="Times New Roman" panose="02020603050405020304" pitchFamily="18" charset="0"/>
                <a:cs typeface="Times New Roman" panose="02020603050405020304" pitchFamily="18" charset="0"/>
              </a:rPr>
              <a:t>полиовируса</a:t>
            </a:r>
            <a:r>
              <a:rPr lang="ru-RU" sz="2000" dirty="0">
                <a:latin typeface="Times New Roman" panose="02020603050405020304" pitchFamily="18" charset="0"/>
                <a:cs typeface="Times New Roman" panose="02020603050405020304" pitchFamily="18" charset="0"/>
              </a:rPr>
              <a:t> </a:t>
            </a:r>
            <a:r>
              <a:rPr lang="ru-RU" sz="2000" b="1" dirty="0">
                <a:latin typeface="Times New Roman" panose="02020603050405020304" pitchFamily="18" charset="0"/>
                <a:cs typeface="Times New Roman" panose="02020603050405020304" pitchFamily="18" charset="0"/>
              </a:rPr>
              <a:t>(наиболее часто детектируют </a:t>
            </a:r>
            <a:r>
              <a:rPr lang="ru-RU" sz="2000" b="1" dirty="0" err="1">
                <a:latin typeface="Times New Roman" panose="02020603050405020304" pitchFamily="18" charset="0"/>
                <a:cs typeface="Times New Roman" panose="02020603050405020304" pitchFamily="18" charset="0"/>
              </a:rPr>
              <a:t>цВРПВ</a:t>
            </a:r>
            <a:r>
              <a:rPr lang="ru-RU" sz="2000" b="1" dirty="0">
                <a:latin typeface="Times New Roman" panose="02020603050405020304" pitchFamily="18" charset="0"/>
                <a:cs typeface="Times New Roman" panose="02020603050405020304" pitchFamily="18" charset="0"/>
              </a:rPr>
              <a:t> типа 2, затем типов 1 и </a:t>
            </a:r>
            <a:r>
              <a:rPr lang="ru-RU" sz="2000" b="1" dirty="0" smtClean="0">
                <a:latin typeface="Times New Roman" panose="02020603050405020304" pitchFamily="18" charset="0"/>
                <a:cs typeface="Times New Roman" panose="02020603050405020304" pitchFamily="18" charset="0"/>
              </a:rPr>
              <a:t>3).</a:t>
            </a:r>
            <a:r>
              <a:rPr lang="ru-RU" sz="2000" dirty="0" smtClean="0">
                <a:latin typeface="Times New Roman" panose="02020603050405020304" pitchFamily="18" charset="0"/>
                <a:cs typeface="Times New Roman" panose="02020603050405020304" pitchFamily="18" charset="0"/>
              </a:rPr>
              <a:t> </a:t>
            </a:r>
          </a:p>
          <a:p>
            <a:pPr algn="just"/>
            <a:r>
              <a:rPr lang="ru-RU" sz="2000" dirty="0" smtClean="0">
                <a:latin typeface="Times New Roman" panose="02020603050405020304" pitchFamily="18" charset="0"/>
                <a:cs typeface="Times New Roman" panose="02020603050405020304" pitchFamily="18" charset="0"/>
              </a:rPr>
              <a:t>Первые </a:t>
            </a:r>
            <a:r>
              <a:rPr lang="ru-RU" sz="2000" dirty="0">
                <a:latin typeface="Times New Roman" panose="02020603050405020304" pitchFamily="18" charset="0"/>
                <a:cs typeface="Times New Roman" panose="02020603050405020304" pitchFamily="18" charset="0"/>
              </a:rPr>
              <a:t>вспышки полиомиелита, вызванные </a:t>
            </a:r>
            <a:r>
              <a:rPr lang="ru-RU" sz="2000" dirty="0" err="1">
                <a:latin typeface="Times New Roman" panose="02020603050405020304" pitchFamily="18" charset="0"/>
                <a:cs typeface="Times New Roman" panose="02020603050405020304" pitchFamily="18" charset="0"/>
              </a:rPr>
              <a:t>цВРПВ</a:t>
            </a:r>
            <a:r>
              <a:rPr lang="ru-RU" sz="2000" dirty="0">
                <a:latin typeface="Times New Roman" panose="02020603050405020304" pitchFamily="18" charset="0"/>
                <a:cs typeface="Times New Roman" panose="02020603050405020304" pitchFamily="18" charset="0"/>
              </a:rPr>
              <a:t>, зафиксированы в Египте (1988 – 2003 гг.), Доминиканской Республике (2000 – 2001 гг.), на Гаити (2000 – 2001 гг.)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В Египте </a:t>
            </a:r>
            <a:r>
              <a:rPr lang="ru-RU" sz="2000" dirty="0" err="1">
                <a:latin typeface="Times New Roman" panose="02020603050405020304" pitchFamily="18" charset="0"/>
                <a:cs typeface="Times New Roman" panose="02020603050405020304" pitchFamily="18" charset="0"/>
              </a:rPr>
              <a:t>цВРПВ</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типа 2 был выделен от 30 больных в течение 1988 – 2003 годов. Скорость и степень дивергенции от вакцинного штамма типа 2 указывает на то, что все египетские </a:t>
            </a:r>
            <a:r>
              <a:rPr lang="ru-RU" sz="2000" dirty="0" err="1">
                <a:latin typeface="Times New Roman" panose="02020603050405020304" pitchFamily="18" charset="0"/>
                <a:cs typeface="Times New Roman" panose="02020603050405020304" pitchFamily="18" charset="0"/>
              </a:rPr>
              <a:t>цВРПВ</a:t>
            </a:r>
            <a:r>
              <a:rPr lang="ru-RU" sz="2000" dirty="0">
                <a:latin typeface="Times New Roman" panose="02020603050405020304" pitchFamily="18" charset="0"/>
                <a:cs typeface="Times New Roman" panose="02020603050405020304" pitchFamily="18" charset="0"/>
              </a:rPr>
              <a:t> произошли от одного предка, возникшего в результате одного эпизода </a:t>
            </a:r>
            <a:r>
              <a:rPr lang="ru-RU" sz="2000" dirty="0" smtClean="0">
                <a:latin typeface="Times New Roman" panose="02020603050405020304" pitchFamily="18" charset="0"/>
                <a:cs typeface="Times New Roman" panose="02020603050405020304" pitchFamily="18" charset="0"/>
              </a:rPr>
              <a:t>ОПВ инфекции </a:t>
            </a:r>
            <a:r>
              <a:rPr lang="ru-RU" sz="2000" dirty="0">
                <a:latin typeface="Times New Roman" panose="02020603050405020304" pitchFamily="18" charset="0"/>
                <a:cs typeface="Times New Roman" panose="02020603050405020304" pitchFamily="18" charset="0"/>
              </a:rPr>
              <a:t>1983 </a:t>
            </a:r>
            <a:r>
              <a:rPr lang="ru-RU" sz="2000" dirty="0" smtClean="0">
                <a:latin typeface="Times New Roman" panose="02020603050405020304" pitchFamily="18" charset="0"/>
                <a:cs typeface="Times New Roman" panose="02020603050405020304" pitchFamily="18" charset="0"/>
              </a:rPr>
              <a:t>года.</a:t>
            </a:r>
            <a:endParaRPr lang="ru-RU" sz="2000" dirty="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A98FD755-7699-4EF3-ACE2-49886E4A63F5}" type="slidenum">
              <a:rPr lang="ru-RU" smtClean="0"/>
              <a:t>7</a:t>
            </a:fld>
            <a:endParaRPr lang="ru-RU"/>
          </a:p>
        </p:txBody>
      </p:sp>
    </p:spTree>
    <p:extLst>
      <p:ext uri="{BB962C8B-B14F-4D97-AF65-F5344CB8AC3E}">
        <p14:creationId xmlns:p14="http://schemas.microsoft.com/office/powerpoint/2010/main" val="325745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67525"/>
          <a:chOff x="0" y="9525"/>
          <a:chExt cx="9144000" cy="6867525"/>
        </a:xfrm>
      </p:grpSpPr>
      <p:pic>
        <p:nvPicPr>
          <p:cNvPr id="2" name="Slide"/>
          <p:cNvPicPr>
            <a:picLocks noChangeAspect="1"/>
          </p:cNvPicPr>
          <p:nvPr/>
        </p:nvPicPr>
        <p:blipFill>
          <a:blip r:embed="rId3"/>
          <a:stretch>
            <a:fillRect/>
          </a:stretch>
        </p:blipFill>
        <p:spPr>
          <a:xfrm>
            <a:off x="1524000" y="9525"/>
            <a:ext cx="9144000" cy="6858000"/>
          </a:xfrm>
          <a:prstGeom prst="rect">
            <a:avLst/>
          </a:prstGeom>
        </p:spPr>
      </p:pic>
    </p:spTree>
    <p:extLst>
      <p:ext uri="{BB962C8B-B14F-4D97-AF65-F5344CB8AC3E}">
        <p14:creationId xmlns:p14="http://schemas.microsoft.com/office/powerpoint/2010/main" val="339556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078523"/>
          </a:xfrm>
        </p:spPr>
        <p:txBody>
          <a:bodyPr>
            <a:normAutofit/>
          </a:bodyPr>
          <a:lstStyle/>
          <a:p>
            <a:pPr algn="ctr"/>
            <a:r>
              <a:rPr lang="ru-RU" sz="2400" dirty="0">
                <a:solidFill>
                  <a:schemeClr val="tx1"/>
                </a:solidFill>
                <a:latin typeface="Times New Roman" panose="02020603050405020304" pitchFamily="18" charset="0"/>
                <a:cs typeface="Times New Roman" panose="02020603050405020304" pitchFamily="18" charset="0"/>
              </a:rPr>
              <a:t>Совещание Стратегической консультативной группы экспертов по иммунизации, октябрь 2022 - выводы и рекомендации </a:t>
            </a:r>
          </a:p>
        </p:txBody>
      </p:sp>
      <p:sp>
        <p:nvSpPr>
          <p:cNvPr id="3" name="Объект 2"/>
          <p:cNvSpPr>
            <a:spLocks noGrp="1"/>
          </p:cNvSpPr>
          <p:nvPr>
            <p:ph idx="1"/>
          </p:nvPr>
        </p:nvSpPr>
        <p:spPr>
          <a:xfrm>
            <a:off x="677334" y="1776047"/>
            <a:ext cx="8596668" cy="4265316"/>
          </a:xfrm>
        </p:spPr>
        <p:txBody>
          <a:bodyPr>
            <a:normAutofit fontScale="92500" lnSpcReduction="20000"/>
          </a:bodyPr>
          <a:lstStyle/>
          <a:p>
            <a:pPr algn="just"/>
            <a:r>
              <a:rPr lang="ru-RU" sz="2000" dirty="0">
                <a:latin typeface="Times New Roman" panose="02020603050405020304" pitchFamily="18" charset="0"/>
                <a:cs typeface="Times New Roman" panose="02020603050405020304" pitchFamily="18" charset="0"/>
              </a:rPr>
              <a:t>СКГЭ выразила озабоченность </a:t>
            </a:r>
            <a:r>
              <a:rPr lang="ru-RU" sz="2000" b="1" dirty="0">
                <a:latin typeface="Times New Roman" panose="02020603050405020304" pitchFamily="18" charset="0"/>
                <a:cs typeface="Times New Roman" panose="02020603050405020304" pitchFamily="18" charset="0"/>
              </a:rPr>
              <a:t>по поводу увеличения числа случаев выявленного дикого </a:t>
            </a:r>
            <a:r>
              <a:rPr lang="ru-RU" sz="2000" b="1" dirty="0" err="1">
                <a:latin typeface="Times New Roman" panose="02020603050405020304" pitchFamily="18" charset="0"/>
                <a:cs typeface="Times New Roman" panose="02020603050405020304" pitchFamily="18" charset="0"/>
              </a:rPr>
              <a:t>полиовируса</a:t>
            </a:r>
            <a:r>
              <a:rPr lang="ru-RU" sz="2000" b="1" dirty="0">
                <a:latin typeface="Times New Roman" panose="02020603050405020304" pitchFamily="18" charset="0"/>
                <a:cs typeface="Times New Roman" panose="02020603050405020304" pitchFamily="18" charset="0"/>
              </a:rPr>
              <a:t> типа 1 (ДПВ1) в Пакистане и продолжающейся передачи </a:t>
            </a:r>
            <a:r>
              <a:rPr lang="ru-RU" sz="2000" b="1" dirty="0" err="1">
                <a:latin typeface="Times New Roman" panose="02020603050405020304" pitchFamily="18" charset="0"/>
                <a:cs typeface="Times New Roman" panose="02020603050405020304" pitchFamily="18" charset="0"/>
              </a:rPr>
              <a:t>цВРПВ</a:t>
            </a:r>
            <a:r>
              <a:rPr lang="ru-RU" sz="2000" b="1" dirty="0">
                <a:latin typeface="Times New Roman" panose="02020603050405020304" pitchFamily="18" charset="0"/>
                <a:cs typeface="Times New Roman" panose="02020603050405020304" pitchFamily="18" charset="0"/>
              </a:rPr>
              <a:t> типа 2 (цВРПВ2) на территориях повышенного риска (т.е. в Демократической Республике Конго, Нигерии, Сомали и Северном Йемене). </a:t>
            </a:r>
            <a:r>
              <a:rPr lang="ru-RU" sz="2000" dirty="0">
                <a:latin typeface="Times New Roman" panose="02020603050405020304" pitchFamily="18" charset="0"/>
                <a:cs typeface="Times New Roman" panose="02020603050405020304" pitchFamily="18" charset="0"/>
              </a:rPr>
              <a:t>СКГЭ отметила недавнее выявление цВРПВ2 в пробах из окружающей среды и случаи паралитического полиомиелита в СВД. </a:t>
            </a:r>
          </a:p>
          <a:p>
            <a:pPr algn="just"/>
            <a:r>
              <a:rPr lang="ru-RU" sz="2000" dirty="0">
                <a:latin typeface="Times New Roman" panose="02020603050405020304" pitchFamily="18" charset="0"/>
                <a:cs typeface="Times New Roman" panose="02020603050405020304" pitchFamily="18" charset="0"/>
              </a:rPr>
              <a:t>СКГЭ подтвердила, что завоз ДПВ1 в Африку, впервые обнаруженный в Малави в конце 2021 г., а затем в Мозамбике, стал препятствием для программы. Однако СКГЭ отметила, что комплексный подход к вспышке ДПВ1 в Юго-Восточной Африке является адекватным, включая быстрое реагирование в виде иммунизации, усиленный </a:t>
            </a:r>
            <a:r>
              <a:rPr lang="ru-RU" sz="2000" dirty="0" err="1">
                <a:latin typeface="Times New Roman" panose="02020603050405020304" pitchFamily="18" charset="0"/>
                <a:cs typeface="Times New Roman" panose="02020603050405020304" pitchFamily="18" charset="0"/>
              </a:rPr>
              <a:t>эпиднадзор</a:t>
            </a:r>
            <a:r>
              <a:rPr lang="ru-RU" sz="2000" dirty="0">
                <a:latin typeface="Times New Roman" panose="02020603050405020304" pitchFamily="18" charset="0"/>
                <a:cs typeface="Times New Roman" panose="02020603050405020304" pitchFamily="18" charset="0"/>
              </a:rPr>
              <a:t> и меры по укреплению плановой иммунизации. </a:t>
            </a:r>
            <a:r>
              <a:rPr lang="ru-RU" sz="2000" b="1" dirty="0">
                <a:latin typeface="Times New Roman" panose="02020603050405020304" pitchFamily="18" charset="0"/>
                <a:cs typeface="Times New Roman" panose="02020603050405020304" pitchFamily="18" charset="0"/>
              </a:rPr>
              <a:t>СКГЭ также отметила, что, если циркуляция ДПВ1 в Африке не будет прервана в течение одного года, это может повлиять на статус Африканского региона, как свободного от дикого </a:t>
            </a:r>
            <a:r>
              <a:rPr lang="ru-RU" sz="2000" b="1" dirty="0" err="1">
                <a:latin typeface="Times New Roman" panose="02020603050405020304" pitchFamily="18" charset="0"/>
                <a:cs typeface="Times New Roman" panose="02020603050405020304" pitchFamily="18" charset="0"/>
              </a:rPr>
              <a:t>полиовируса</a:t>
            </a:r>
            <a:r>
              <a:rPr lang="ru-RU" sz="2000" b="1" dirty="0">
                <a:latin typeface="Times New Roman" panose="02020603050405020304" pitchFamily="18" charset="0"/>
                <a:cs typeface="Times New Roman" panose="02020603050405020304" pitchFamily="18" charset="0"/>
              </a:rPr>
              <a:t>. </a:t>
            </a:r>
            <a:endParaRPr lang="ru-RU" sz="2000" b="1" dirty="0" smtClean="0">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A98FD755-7699-4EF3-ACE2-49886E4A63F5}" type="slidenum">
              <a:rPr lang="ru-RU" smtClean="0"/>
              <a:t>9</a:t>
            </a:fld>
            <a:endParaRPr lang="ru-RU"/>
          </a:p>
        </p:txBody>
      </p:sp>
    </p:spTree>
    <p:extLst>
      <p:ext uri="{BB962C8B-B14F-4D97-AF65-F5344CB8AC3E}">
        <p14:creationId xmlns:p14="http://schemas.microsoft.com/office/powerpoint/2010/main" val="1704355360"/>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489</TotalTime>
  <Words>2402</Words>
  <Application>Microsoft Office PowerPoint</Application>
  <PresentationFormat>Широкоэкранный</PresentationFormat>
  <Paragraphs>122</Paragraphs>
  <Slides>37</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37</vt:i4>
      </vt:variant>
    </vt:vector>
  </HeadingPairs>
  <TitlesOfParts>
    <vt:vector size="43" baseType="lpstr">
      <vt:lpstr>Arial</vt:lpstr>
      <vt:lpstr>Calibri</vt:lpstr>
      <vt:lpstr>Times New Roman</vt:lpstr>
      <vt:lpstr>Trebuchet MS</vt:lpstr>
      <vt:lpstr>Wingdings 3</vt:lpstr>
      <vt:lpstr>Аспект</vt:lpstr>
      <vt:lpstr>Вакциноассоциированный полиомиелит </vt:lpstr>
      <vt:lpstr>Немного истории</vt:lpstr>
      <vt:lpstr>Презентация PowerPoint</vt:lpstr>
      <vt:lpstr>Вакцина</vt:lpstr>
      <vt:lpstr>Варианты вирусов</vt:lpstr>
      <vt:lpstr>Варианты вирусов</vt:lpstr>
      <vt:lpstr>Варианты вирусов</vt:lpstr>
      <vt:lpstr>Презентация PowerPoint</vt:lpstr>
      <vt:lpstr>Совещание Стратегической консультативной группы экспертов по иммунизации, октябрь 2022 - выводы и рекомендации </vt:lpstr>
      <vt:lpstr>Совещание Стратегической консультативной группы экспертов по иммунизации, октябрь 2022 - выводы и рекомендации </vt:lpstr>
      <vt:lpstr>Совещание Стратегической консультативной группы экспертов по иммунизации, октябрь 2022 - выводы и рекомендации </vt:lpstr>
      <vt:lpstr>Данные ВОЗ по охвату иммунизацией  18 июля 2023 года</vt:lpstr>
      <vt:lpstr>Презентация PowerPoint</vt:lpstr>
      <vt:lpstr>Вакцинассоциированный паралитический полиомиелит в Российской Федерации в период изменения схемы  вакцинации (2006–2013 г.г.) </vt:lpstr>
      <vt:lpstr>Вакцинассоциированный паралитический полиомиелит в Российской Федерации в период изменения схемы  вакцинации (2006–2013 г.г.) </vt:lpstr>
      <vt:lpstr>Вакцинассоциированный паралитический полиомиелит в Российской Федерации в период изменения схемы  вакцинации (2006–2013 г.г.) </vt:lpstr>
      <vt:lpstr>Вакцинассоциированный паралитический полиомиелит в Российской Федерации в период изменения схемы  вакцинации (2006–2013 г.г.) </vt:lpstr>
      <vt:lpstr>Презентация PowerPoint</vt:lpstr>
      <vt:lpstr>Презентация PowerPoint</vt:lpstr>
      <vt:lpstr>Презентация PowerPoint</vt:lpstr>
      <vt:lpstr>Причины возникновения ВАПП после вакцинации </vt:lpstr>
      <vt:lpstr>Повышают вероятность развития ВАПП такие состояния: </vt:lpstr>
      <vt:lpstr>Признаки и симптомы вакциноассоциированного полиомиелита у детей </vt:lpstr>
      <vt:lpstr> Тяжелое развитие ВАП, приведшее пациента к инвалидности</vt:lpstr>
      <vt:lpstr>Симптоматика заболевания</vt:lpstr>
      <vt:lpstr>Симптоматика заболевания</vt:lpstr>
      <vt:lpstr>Может  ли развиться вакциноассоциированный полиомиелит у непривитых детей?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Использованы материалы</vt:lpstr>
      <vt:lpstr>    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ЕжоваОА</dc:creator>
  <cp:lastModifiedBy>ЕжоваОА</cp:lastModifiedBy>
  <cp:revision>73</cp:revision>
  <cp:lastPrinted>2023-08-04T05:54:50Z</cp:lastPrinted>
  <dcterms:created xsi:type="dcterms:W3CDTF">2023-07-31T09:34:06Z</dcterms:created>
  <dcterms:modified xsi:type="dcterms:W3CDTF">2023-08-10T03:40:03Z</dcterms:modified>
</cp:coreProperties>
</file>